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77" r:id="rId4"/>
    <p:sldId id="257" r:id="rId5"/>
    <p:sldId id="259" r:id="rId6"/>
    <p:sldId id="260" r:id="rId7"/>
    <p:sldId id="261" r:id="rId8"/>
    <p:sldId id="263" r:id="rId9"/>
    <p:sldId id="265" r:id="rId10"/>
    <p:sldId id="270" r:id="rId11"/>
    <p:sldId id="271" r:id="rId12"/>
    <p:sldId id="272" r:id="rId13"/>
    <p:sldId id="296" r:id="rId14"/>
    <p:sldId id="303" r:id="rId15"/>
    <p:sldId id="302" r:id="rId16"/>
    <p:sldId id="304" r:id="rId17"/>
    <p:sldId id="311" r:id="rId18"/>
    <p:sldId id="291" r:id="rId19"/>
    <p:sldId id="266" r:id="rId20"/>
    <p:sldId id="267" r:id="rId21"/>
    <p:sldId id="268" r:id="rId22"/>
    <p:sldId id="269" r:id="rId23"/>
  </p:sldIdLst>
  <p:sldSz cx="18288000" cy="10287000"/>
  <p:notesSz cx="6858000" cy="9144000"/>
  <p:embeddedFontLst>
    <p:embeddedFont>
      <p:font typeface="方正韵动中黑简体" panose="02000000000000000000" charset="-122"/>
      <p:regular r:id="rId27"/>
    </p:embeddedFont>
    <p:embeddedFont>
      <p:font typeface="黑体" panose="02010609060101010101" charset="-122"/>
      <p:regular r:id="rId28"/>
    </p:embeddedFont>
    <p:embeddedFont>
      <p:font typeface="仿宋" panose="02010609060101010101" charset="-122"/>
      <p:regular r:id="rId29"/>
    </p:embeddedFont>
    <p:embeddedFont>
      <p:font typeface="微软雅黑" panose="020B0503020204020204" charset="-122"/>
      <p:regular r:id="rId30"/>
    </p:embeddedFont>
    <p:embeddedFont>
      <p:font typeface="Calibri" panose="020F0502020204030204" charset="0"/>
      <p:regular r:id="rId31"/>
      <p:bold r:id="rId32"/>
      <p:italic r:id="rId33"/>
      <p:boldItalic r:id="rId34"/>
    </p:embeddedFont>
  </p:embeddedFontLst>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6" userDrawn="1">
          <p15:clr>
            <a:srgbClr val="A4A3A4"/>
          </p15:clr>
        </p15:guide>
        <p15:guide id="2" pos="2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5850"/>
    <a:srgbClr val="34455F"/>
    <a:srgbClr val="ED9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73" d="100"/>
          <a:sy n="73" d="100"/>
        </p:scale>
        <p:origin x="80" y="192"/>
      </p:cViewPr>
      <p:guideLst>
        <p:guide orient="horz" pos="2216"/>
        <p:guide pos="287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gs" Target="tags/tag1.xml"/><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pic>
        <p:nvPicPr>
          <p:cNvPr id="6" name="图片 5" descr="图片1"/>
          <p:cNvPicPr>
            <a:picLocks noChangeAspect="1"/>
          </p:cNvPicPr>
          <p:nvPr userDrawn="1"/>
        </p:nvPicPr>
        <p:blipFill>
          <a:blip r:embed="rId2"/>
          <a:stretch>
            <a:fillRect/>
          </a:stretch>
        </p:blipFill>
        <p:spPr>
          <a:xfrm>
            <a:off x="0" y="0"/>
            <a:ext cx="18288000" cy="10287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jpeg"/><Relationship Id="rId2" Type="http://schemas.openxmlformats.org/officeDocument/2006/relationships/image" Target="../media/image7.jpeg"/><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775" y="-63500"/>
            <a:ext cx="18392775" cy="10350500"/>
          </a:xfrm>
          <a:custGeom>
            <a:avLst/>
            <a:gdLst/>
            <a:ahLst/>
            <a:cxnLst/>
            <a:rect l="l" t="t" r="r" b="b"/>
            <a:pathLst>
              <a:path w="18288000" h="10287000">
                <a:moveTo>
                  <a:pt x="0" y="0"/>
                </a:moveTo>
                <a:lnTo>
                  <a:pt x="18288000" y="0"/>
                </a:lnTo>
                <a:lnTo>
                  <a:pt x="18288000" y="10287000"/>
                </a:lnTo>
                <a:lnTo>
                  <a:pt x="0" y="10287000"/>
                </a:lnTo>
                <a:lnTo>
                  <a:pt x="0" y="0"/>
                </a:lnTo>
                <a:close/>
              </a:path>
            </a:pathLst>
          </a:custGeom>
          <a:noFill/>
        </p:spPr>
      </p:sp>
      <p:sp>
        <p:nvSpPr>
          <p:cNvPr id="5" name="Freeform 5"/>
          <p:cNvSpPr/>
          <p:nvPr/>
        </p:nvSpPr>
        <p:spPr>
          <a:xfrm>
            <a:off x="1335278" y="664869"/>
            <a:ext cx="15924022" cy="8957262"/>
          </a:xfrm>
          <a:custGeom>
            <a:avLst/>
            <a:gdLst/>
            <a:ahLst/>
            <a:cxnLst/>
            <a:rect l="l" t="t" r="r" b="b"/>
            <a:pathLst>
              <a:path w="15924022" h="8957262">
                <a:moveTo>
                  <a:pt x="0" y="0"/>
                </a:moveTo>
                <a:lnTo>
                  <a:pt x="15924022" y="0"/>
                </a:lnTo>
                <a:lnTo>
                  <a:pt x="15924022" y="8957262"/>
                </a:lnTo>
                <a:lnTo>
                  <a:pt x="0" y="8957262"/>
                </a:lnTo>
                <a:lnTo>
                  <a:pt x="0" y="0"/>
                </a:lnTo>
                <a:close/>
              </a:path>
            </a:pathLst>
          </a:custGeom>
          <a:blipFill>
            <a:blip r:embed="rId1"/>
            <a:stretch>
              <a:fillRect l="-901" t="-20800" r="-1024"/>
            </a:stretch>
          </a:blipFill>
        </p:spPr>
      </p:sp>
      <p:sp>
        <p:nvSpPr>
          <p:cNvPr id="9" name="Freeform 9"/>
          <p:cNvSpPr/>
          <p:nvPr/>
        </p:nvSpPr>
        <p:spPr>
          <a:xfrm>
            <a:off x="1335278" y="485724"/>
            <a:ext cx="15924022" cy="9315553"/>
          </a:xfrm>
          <a:custGeom>
            <a:avLst/>
            <a:gdLst/>
            <a:ahLst/>
            <a:cxnLst/>
            <a:rect l="l" t="t" r="r" b="b"/>
            <a:pathLst>
              <a:path w="15924022" h="9315553">
                <a:moveTo>
                  <a:pt x="0" y="0"/>
                </a:moveTo>
                <a:lnTo>
                  <a:pt x="15924022" y="0"/>
                </a:lnTo>
                <a:lnTo>
                  <a:pt x="15924022" y="9315552"/>
                </a:lnTo>
                <a:lnTo>
                  <a:pt x="0" y="9315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2133668" y="2324218"/>
            <a:ext cx="14839221" cy="3323590"/>
          </a:xfrm>
          <a:prstGeom prst="rect">
            <a:avLst/>
          </a:prstGeom>
        </p:spPr>
        <p:txBody>
          <a:bodyPr lIns="0" tIns="0" rIns="0" bIns="0" rtlCol="0" anchor="t">
            <a:spAutoFit/>
          </a:bodyPr>
          <a:lstStyle/>
          <a:p>
            <a:pPr algn="ctr">
              <a:lnSpc>
                <a:spcPct val="150000"/>
              </a:lnSpc>
            </a:pPr>
            <a:r>
              <a:rPr lang="zh-CN" altLang="en-US" sz="7200" spc="398" dirty="0">
                <a:solidFill>
                  <a:schemeClr val="bg1"/>
                </a:solidFill>
                <a:latin typeface="方正韵动中黑简体" panose="02000000000000000000" charset="-122"/>
                <a:ea typeface="方正韵动中黑简体" panose="02000000000000000000" charset="-122"/>
                <a:cs typeface="方正韵动中黑简体" panose="02000000000000000000" charset="-122"/>
              </a:rPr>
              <a:t>Face image emotion recognition </a:t>
            </a:r>
            <a:endParaRPr lang="zh-CN" altLang="en-US" sz="7200" spc="398" dirty="0">
              <a:solidFill>
                <a:schemeClr val="bg1"/>
              </a:solidFill>
              <a:latin typeface="方正韵动中黑简体" panose="02000000000000000000" charset="-122"/>
              <a:ea typeface="方正韵动中黑简体" panose="02000000000000000000" charset="-122"/>
              <a:cs typeface="方正韵动中黑简体" panose="02000000000000000000" charset="-122"/>
            </a:endParaRPr>
          </a:p>
          <a:p>
            <a:pPr algn="ctr">
              <a:lnSpc>
                <a:spcPct val="150000"/>
              </a:lnSpc>
            </a:pPr>
            <a:r>
              <a:rPr lang="zh-CN" altLang="en-US" sz="7200" spc="398" dirty="0">
                <a:solidFill>
                  <a:schemeClr val="bg1"/>
                </a:solidFill>
                <a:latin typeface="方正韵动中黑简体" panose="02000000000000000000" charset="-122"/>
                <a:ea typeface="方正韵动中黑简体" panose="02000000000000000000" charset="-122"/>
                <a:cs typeface="方正韵动中黑简体" panose="02000000000000000000" charset="-122"/>
              </a:rPr>
              <a:t>based on CNN</a:t>
            </a:r>
            <a:endParaRPr lang="zh-CN" altLang="en-US" sz="7200" spc="398" dirty="0">
              <a:solidFill>
                <a:schemeClr val="bg1"/>
              </a:solidFill>
              <a:latin typeface="方正韵动中黑简体" panose="02000000000000000000" charset="-122"/>
              <a:ea typeface="方正韵动中黑简体" panose="02000000000000000000" charset="-122"/>
              <a:cs typeface="方正韵动中黑简体" panose="02000000000000000000" charset="-122"/>
            </a:endParaRPr>
          </a:p>
        </p:txBody>
      </p:sp>
      <p:sp>
        <p:nvSpPr>
          <p:cNvPr id="11" name="TextBox 11"/>
          <p:cNvSpPr txBox="1"/>
          <p:nvPr/>
        </p:nvSpPr>
        <p:spPr>
          <a:xfrm>
            <a:off x="2367280" y="6780530"/>
            <a:ext cx="11884025" cy="966470"/>
          </a:xfrm>
          <a:prstGeom prst="rect">
            <a:avLst/>
          </a:prstGeom>
        </p:spPr>
        <p:txBody>
          <a:bodyPr wrap="square" lIns="0" tIns="0" rIns="0" bIns="0" rtlCol="0" anchor="t">
            <a:spAutoFit/>
          </a:bodyPr>
          <a:lstStyle/>
          <a:p>
            <a:pPr algn="l">
              <a:lnSpc>
                <a:spcPts val="3770"/>
              </a:lnSpc>
            </a:pPr>
            <a:r>
              <a:rPr lang="en-US" altLang="zh-CN" sz="2690" spc="398" dirty="0">
                <a:solidFill>
                  <a:schemeClr val="bg1"/>
                </a:solidFill>
                <a:latin typeface="方正韵动中黑简体" panose="02000000000000000000" charset="-122"/>
                <a:ea typeface="方正韵动中黑简体" panose="02000000000000000000" charset="-122"/>
                <a:cs typeface="方正韵动中黑简体" panose="02000000000000000000" charset="-122"/>
              </a:rPr>
              <a:t>Member</a:t>
            </a:r>
            <a:r>
              <a:rPr lang="en-US" sz="2690" spc="398" dirty="0">
                <a:solidFill>
                  <a:schemeClr val="bg1"/>
                </a:solidFill>
                <a:latin typeface="方正韵动中黑简体" panose="02000000000000000000" charset="-122"/>
                <a:ea typeface="方正韵动中黑简体" panose="02000000000000000000" charset="-122"/>
                <a:cs typeface="方正韵动中黑简体" panose="02000000000000000000" charset="-122"/>
              </a:rPr>
              <a:t>：</a:t>
            </a:r>
            <a:r>
              <a:rPr lang="zh-CN" altLang="en-US" sz="2690" spc="398" dirty="0">
                <a:solidFill>
                  <a:schemeClr val="bg1"/>
                </a:solidFill>
                <a:latin typeface="方正韵动中黑简体" panose="02000000000000000000" charset="-122"/>
                <a:ea typeface="方正韵动中黑简体" panose="02000000000000000000" charset="-122"/>
                <a:cs typeface="方正韵动中黑简体" panose="02000000000000000000" charset="-122"/>
              </a:rPr>
              <a:t>卢思宇、朱彦同、邵弈宁、孙康乐</a:t>
            </a:r>
            <a:endParaRPr lang="en-US" sz="2690" spc="398" dirty="0">
              <a:solidFill>
                <a:schemeClr val="bg1"/>
              </a:solidFill>
              <a:latin typeface="思源宋体 Medium" panose="02020500000000000000" charset="-122"/>
              <a:ea typeface="思源宋体 Medium" panose="02020500000000000000" charset="-122"/>
            </a:endParaRPr>
          </a:p>
          <a:p>
            <a:pPr algn="l">
              <a:lnSpc>
                <a:spcPts val="3770"/>
              </a:lnSpc>
            </a:pPr>
            <a:endParaRPr lang="zh-CN" altLang="en-US" sz="2690" spc="398" dirty="0">
              <a:solidFill>
                <a:schemeClr val="bg1"/>
              </a:solidFill>
              <a:latin typeface="思源宋体 Medium" panose="02020500000000000000" charset="-122"/>
              <a:ea typeface="思源宋体 Medium" panose="02020500000000000000" charset="-122"/>
            </a:endParaRPr>
          </a:p>
        </p:txBody>
      </p:sp>
      <p:pic>
        <p:nvPicPr>
          <p:cNvPr id="16" name="图片 15" descr="校徽 嘉庚体校名带英文"/>
          <p:cNvPicPr>
            <a:picLocks noChangeAspect="1"/>
          </p:cNvPicPr>
          <p:nvPr/>
        </p:nvPicPr>
        <p:blipFill>
          <a:blip r:embed="rId4"/>
          <a:stretch>
            <a:fillRect/>
          </a:stretch>
        </p:blipFill>
        <p:spPr>
          <a:xfrm>
            <a:off x="13640435" y="952500"/>
            <a:ext cx="3336925" cy="9277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sp>
        <p:nvSpPr>
          <p:cNvPr id="17" name="TextBox 17"/>
          <p:cNvSpPr txBox="1"/>
          <p:nvPr/>
        </p:nvSpPr>
        <p:spPr>
          <a:xfrm>
            <a:off x="1028700" y="485775"/>
            <a:ext cx="9658985" cy="1015365"/>
          </a:xfrm>
          <a:prstGeom prst="rect">
            <a:avLst/>
          </a:prstGeom>
        </p:spPr>
        <p:txBody>
          <a:bodyPr lIns="0" tIns="0" rIns="0" bIns="0" rtlCol="0" anchor="t">
            <a:spAutoFit/>
          </a:bodyPr>
          <a:lstStyle/>
          <a:p>
            <a:pPr algn="l">
              <a:lnSpc>
                <a:spcPct val="100000"/>
              </a:lnSpc>
              <a:buClrTx/>
              <a:buSzTx/>
              <a:buFontTx/>
            </a:pPr>
            <a:r>
              <a:rPr lang="zh-CN" altLang="en-US" sz="6600" b="1"/>
              <a:t>Model training</a:t>
            </a:r>
            <a:endParaRPr lang="zh-CN" altLang="en-US" sz="6600" b="1"/>
          </a:p>
        </p:txBody>
      </p:sp>
      <p:pic>
        <p:nvPicPr>
          <p:cNvPr id="24" name="图片 23" descr="校徽 嘉庚体校名带英文"/>
          <p:cNvPicPr>
            <a:picLocks noChangeAspect="1"/>
          </p:cNvPicPr>
          <p:nvPr/>
        </p:nvPicPr>
        <p:blipFill>
          <a:blip r:embed="rId2"/>
          <a:stretch>
            <a:fillRect/>
          </a:stretch>
        </p:blipFill>
        <p:spPr>
          <a:xfrm>
            <a:off x="14859000" y="342900"/>
            <a:ext cx="3336925" cy="927735"/>
          </a:xfrm>
          <a:prstGeom prst="rect">
            <a:avLst/>
          </a:prstGeom>
        </p:spPr>
      </p:pic>
      <p:pic>
        <p:nvPicPr>
          <p:cNvPr id="3" name="图片 2"/>
          <p:cNvPicPr>
            <a:picLocks noChangeAspect="1"/>
          </p:cNvPicPr>
          <p:nvPr/>
        </p:nvPicPr>
        <p:blipFill>
          <a:blip r:embed="rId3"/>
          <a:stretch>
            <a:fillRect/>
          </a:stretch>
        </p:blipFill>
        <p:spPr>
          <a:xfrm>
            <a:off x="5029200" y="3314850"/>
            <a:ext cx="11538424" cy="2901143"/>
          </a:xfrm>
          <a:prstGeom prst="rect">
            <a:avLst/>
          </a:prstGeom>
        </p:spPr>
      </p:pic>
      <p:pic>
        <p:nvPicPr>
          <p:cNvPr id="4" name="图片 3"/>
          <p:cNvPicPr>
            <a:picLocks noChangeAspect="1"/>
          </p:cNvPicPr>
          <p:nvPr/>
        </p:nvPicPr>
        <p:blipFill>
          <a:blip r:embed="rId4"/>
          <a:stretch>
            <a:fillRect/>
          </a:stretch>
        </p:blipFill>
        <p:spPr>
          <a:xfrm>
            <a:off x="5257800" y="5829145"/>
            <a:ext cx="11966384" cy="3625503"/>
          </a:xfrm>
          <a:prstGeom prst="rect">
            <a:avLst/>
          </a:prstGeom>
        </p:spPr>
      </p:pic>
      <p:sp>
        <p:nvSpPr>
          <p:cNvPr id="2" name="文本框 1"/>
          <p:cNvSpPr txBox="1"/>
          <p:nvPr/>
        </p:nvSpPr>
        <p:spPr>
          <a:xfrm>
            <a:off x="1066800" y="6515100"/>
            <a:ext cx="7522210" cy="1352550"/>
          </a:xfrm>
          <a:prstGeom prst="rect">
            <a:avLst/>
          </a:prstGeom>
          <a:noFill/>
        </p:spPr>
        <p:txBody>
          <a:bodyPr wrap="square" rtlCol="0">
            <a:noAutofit/>
          </a:bodyPr>
          <a:p>
            <a:r>
              <a:rPr lang="zh-CN" altLang="en-US" sz="6600" b="1"/>
              <a:t>Training result</a:t>
            </a:r>
            <a:endParaRPr lang="zh-CN" altLang="en-US" sz="6600" b="1"/>
          </a:p>
        </p:txBody>
      </p:sp>
      <p:pic>
        <p:nvPicPr>
          <p:cNvPr id="5" name="图片 4" descr="截屏2024-06-04 22.48.15"/>
          <p:cNvPicPr>
            <a:picLocks noChangeAspect="1"/>
          </p:cNvPicPr>
          <p:nvPr/>
        </p:nvPicPr>
        <p:blipFill>
          <a:blip r:embed="rId5"/>
          <a:stretch>
            <a:fillRect/>
          </a:stretch>
        </p:blipFill>
        <p:spPr>
          <a:xfrm>
            <a:off x="5105400" y="1414780"/>
            <a:ext cx="9372600" cy="134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sp>
        <p:nvSpPr>
          <p:cNvPr id="17" name="TextBox 17"/>
          <p:cNvSpPr txBox="1"/>
          <p:nvPr/>
        </p:nvSpPr>
        <p:spPr>
          <a:xfrm>
            <a:off x="1028700" y="485775"/>
            <a:ext cx="11336020" cy="717550"/>
          </a:xfrm>
          <a:prstGeom prst="rect">
            <a:avLst/>
          </a:prstGeom>
        </p:spPr>
        <p:txBody>
          <a:bodyPr wrap="square" lIns="0" tIns="0" rIns="0" bIns="0" rtlCol="0" anchor="t">
            <a:spAutoFit/>
          </a:bodyPr>
          <a:lstStyle/>
          <a:p>
            <a:pPr algn="l">
              <a:lnSpc>
                <a:spcPts val="5600"/>
              </a:lnSpc>
            </a:pPr>
            <a:r>
              <a:rPr lang="zh-CN" altLang="en-US" sz="4000" spc="796" dirty="0">
                <a:solidFill>
                  <a:srgbClr val="34455F"/>
                </a:solidFill>
                <a:latin typeface="黑体" panose="02010609060101010101" charset="-122"/>
                <a:ea typeface="黑体" panose="02010609060101010101" charset="-122"/>
              </a:rPr>
              <a:t>Use models to make predictions</a:t>
            </a:r>
            <a:endParaRPr lang="zh-CN" altLang="en-US" sz="4000" spc="796" dirty="0">
              <a:solidFill>
                <a:srgbClr val="34455F"/>
              </a:solidFill>
              <a:latin typeface="黑体" panose="02010609060101010101" charset="-122"/>
              <a:ea typeface="黑体" panose="02010609060101010101" charset="-122"/>
            </a:endParaRPr>
          </a:p>
        </p:txBody>
      </p:sp>
      <p:pic>
        <p:nvPicPr>
          <p:cNvPr id="24" name="图片 23" descr="校徽 嘉庚体校名带英文"/>
          <p:cNvPicPr>
            <a:picLocks noChangeAspect="1"/>
          </p:cNvPicPr>
          <p:nvPr/>
        </p:nvPicPr>
        <p:blipFill>
          <a:blip r:embed="rId1"/>
          <a:stretch>
            <a:fillRect/>
          </a:stretch>
        </p:blipFill>
        <p:spPr>
          <a:xfrm>
            <a:off x="14859000" y="342900"/>
            <a:ext cx="3336925" cy="927735"/>
          </a:xfrm>
          <a:prstGeom prst="rect">
            <a:avLst/>
          </a:prstGeom>
        </p:spPr>
      </p:pic>
      <p:pic>
        <p:nvPicPr>
          <p:cNvPr id="5" name="图片 4"/>
          <p:cNvPicPr>
            <a:picLocks noChangeAspect="1"/>
          </p:cNvPicPr>
          <p:nvPr/>
        </p:nvPicPr>
        <p:blipFill>
          <a:blip r:embed="rId2"/>
          <a:stretch>
            <a:fillRect/>
          </a:stretch>
        </p:blipFill>
        <p:spPr>
          <a:xfrm>
            <a:off x="3048000" y="1270635"/>
            <a:ext cx="11637645" cy="7287895"/>
          </a:xfrm>
          <a:prstGeom prst="rect">
            <a:avLst/>
          </a:prstGeom>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8877300"/>
            <a:ext cx="10687050" cy="45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sp>
        <p:nvSpPr>
          <p:cNvPr id="17" name="TextBox 17"/>
          <p:cNvSpPr txBox="1"/>
          <p:nvPr/>
        </p:nvSpPr>
        <p:spPr>
          <a:xfrm>
            <a:off x="1028700" y="485775"/>
            <a:ext cx="13258800" cy="1435735"/>
          </a:xfrm>
          <a:prstGeom prst="rect">
            <a:avLst/>
          </a:prstGeom>
        </p:spPr>
        <p:txBody>
          <a:bodyPr wrap="square" lIns="0" tIns="0" rIns="0" bIns="0" rtlCol="0" anchor="t">
            <a:spAutoFit/>
          </a:bodyPr>
          <a:lstStyle/>
          <a:p>
            <a:pPr algn="l">
              <a:lnSpc>
                <a:spcPts val="5600"/>
              </a:lnSpc>
            </a:pPr>
            <a:r>
              <a:rPr lang="zh-CN" altLang="en-US" sz="4000" spc="796" dirty="0">
                <a:solidFill>
                  <a:srgbClr val="34455F"/>
                </a:solidFill>
                <a:latin typeface="黑体" panose="02010609060101010101" charset="-122"/>
                <a:ea typeface="黑体" panose="02010609060101010101" charset="-122"/>
              </a:rPr>
              <a:t>Real-time recognition of facial emotions in camera frames</a:t>
            </a:r>
            <a:endParaRPr lang="zh-CN" altLang="en-US" sz="4000" spc="796" dirty="0">
              <a:solidFill>
                <a:srgbClr val="34455F"/>
              </a:solidFill>
              <a:latin typeface="黑体" panose="02010609060101010101" charset="-122"/>
              <a:ea typeface="黑体" panose="02010609060101010101" charset="-122"/>
            </a:endParaRPr>
          </a:p>
        </p:txBody>
      </p:sp>
      <p:pic>
        <p:nvPicPr>
          <p:cNvPr id="24" name="图片 23" descr="校徽 嘉庚体校名带英文"/>
          <p:cNvPicPr>
            <a:picLocks noChangeAspect="1"/>
          </p:cNvPicPr>
          <p:nvPr/>
        </p:nvPicPr>
        <p:blipFill>
          <a:blip r:embed="rId1"/>
          <a:stretch>
            <a:fillRect/>
          </a:stretch>
        </p:blipFill>
        <p:spPr>
          <a:xfrm>
            <a:off x="14859000" y="342900"/>
            <a:ext cx="3336925" cy="927735"/>
          </a:xfrm>
          <a:prstGeom prst="rect">
            <a:avLst/>
          </a:prstGeom>
        </p:spPr>
      </p:pic>
      <p:pic>
        <p:nvPicPr>
          <p:cNvPr id="2" name="图片 1" descr="截屏2024-06-05 00.09.43"/>
          <p:cNvPicPr>
            <a:picLocks noChangeAspect="1"/>
          </p:cNvPicPr>
          <p:nvPr/>
        </p:nvPicPr>
        <p:blipFill>
          <a:blip r:embed="rId2"/>
          <a:stretch>
            <a:fillRect/>
          </a:stretch>
        </p:blipFill>
        <p:spPr>
          <a:xfrm>
            <a:off x="381000" y="2400300"/>
            <a:ext cx="8022590" cy="5745480"/>
          </a:xfrm>
          <a:prstGeom prst="rect">
            <a:avLst/>
          </a:prstGeom>
        </p:spPr>
      </p:pic>
      <p:pic>
        <p:nvPicPr>
          <p:cNvPr id="7" name="图片 6" descr="WechatIMG6"/>
          <p:cNvPicPr>
            <a:picLocks noChangeAspect="1"/>
          </p:cNvPicPr>
          <p:nvPr/>
        </p:nvPicPr>
        <p:blipFill>
          <a:blip r:embed="rId3"/>
          <a:stretch>
            <a:fillRect/>
          </a:stretch>
        </p:blipFill>
        <p:spPr>
          <a:xfrm>
            <a:off x="10668000" y="2324100"/>
            <a:ext cx="6691630" cy="6921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sp>
        <p:nvSpPr>
          <p:cNvPr id="17" name="TextBox 17"/>
          <p:cNvSpPr txBox="1"/>
          <p:nvPr/>
        </p:nvSpPr>
        <p:spPr>
          <a:xfrm>
            <a:off x="1028700" y="485775"/>
            <a:ext cx="9658985" cy="717550"/>
          </a:xfrm>
          <a:prstGeom prst="rect">
            <a:avLst/>
          </a:prstGeom>
        </p:spPr>
        <p:txBody>
          <a:bodyPr lIns="0" tIns="0" rIns="0" bIns="0" rtlCol="0" anchor="t">
            <a:spAutoFit/>
          </a:bodyPr>
          <a:lstStyle/>
          <a:p>
            <a:pPr algn="l">
              <a:lnSpc>
                <a:spcPts val="5600"/>
              </a:lnSpc>
            </a:pPr>
            <a:r>
              <a:rPr lang="zh-CN" altLang="en-US" sz="4000" spc="796" dirty="0">
                <a:solidFill>
                  <a:srgbClr val="34455F"/>
                </a:solidFill>
                <a:latin typeface="黑体" panose="02010609060101010101" charset="-122"/>
                <a:ea typeface="黑体" panose="02010609060101010101" charset="-122"/>
                <a:sym typeface="+mn-ea"/>
              </a:rPr>
              <a:t>Front-end interface</a:t>
            </a:r>
            <a:endParaRPr lang="zh-CN" altLang="en-US" sz="4000" spc="796" dirty="0">
              <a:solidFill>
                <a:srgbClr val="34455F"/>
              </a:solidFill>
              <a:latin typeface="黑体" panose="02010609060101010101" charset="-122"/>
              <a:ea typeface="黑体" panose="02010609060101010101" charset="-122"/>
            </a:endParaRPr>
          </a:p>
        </p:txBody>
      </p:sp>
      <p:pic>
        <p:nvPicPr>
          <p:cNvPr id="24" name="图片 23" descr="校徽 嘉庚体校名带英文"/>
          <p:cNvPicPr>
            <a:picLocks noChangeAspect="1"/>
          </p:cNvPicPr>
          <p:nvPr/>
        </p:nvPicPr>
        <p:blipFill>
          <a:blip r:embed="rId2"/>
          <a:stretch>
            <a:fillRect/>
          </a:stretch>
        </p:blipFill>
        <p:spPr>
          <a:xfrm>
            <a:off x="14859000" y="342900"/>
            <a:ext cx="3336925" cy="927735"/>
          </a:xfrm>
          <a:prstGeom prst="rect">
            <a:avLst/>
          </a:prstGeom>
        </p:spPr>
      </p:pic>
      <p:sp>
        <p:nvSpPr>
          <p:cNvPr id="2" name="文本框 1"/>
          <p:cNvSpPr txBox="1"/>
          <p:nvPr/>
        </p:nvSpPr>
        <p:spPr>
          <a:xfrm>
            <a:off x="914400" y="6362700"/>
            <a:ext cx="8407400" cy="3874770"/>
          </a:xfrm>
          <a:prstGeom prst="rect">
            <a:avLst/>
          </a:prstGeom>
          <a:noFill/>
        </p:spPr>
        <p:txBody>
          <a:bodyPr wrap="square" rtlCol="0">
            <a:noAutofit/>
          </a:bodyPr>
          <a:p>
            <a:r>
              <a:rPr lang="zh-CN" altLang="en-US" sz="3600"/>
              <a:t>The jump between scenes is realized by loadscene function in c# script. The main principle of UI design focuses on practicality and convenience</a:t>
            </a:r>
            <a:endParaRPr lang="zh-CN" altLang="en-US" sz="3600"/>
          </a:p>
        </p:txBody>
      </p:sp>
      <p:sp>
        <p:nvSpPr>
          <p:cNvPr id="3" name="文本框 2"/>
          <p:cNvSpPr txBox="1"/>
          <p:nvPr/>
        </p:nvSpPr>
        <p:spPr>
          <a:xfrm>
            <a:off x="10325735" y="1654810"/>
            <a:ext cx="7286625" cy="2733040"/>
          </a:xfrm>
          <a:prstGeom prst="rect">
            <a:avLst/>
          </a:prstGeom>
          <a:noFill/>
        </p:spPr>
        <p:txBody>
          <a:bodyPr wrap="square" rtlCol="0">
            <a:noAutofit/>
          </a:bodyPr>
          <a:p>
            <a:pPr algn="l"/>
            <a:r>
              <a:rPr lang="zh-CN" altLang="en-US" sz="3600">
                <a:latin typeface="Arial" panose="020B0604020202020204" pitchFamily="34" charset="0"/>
                <a:ea typeface="微软雅黑" panose="020B0503020204020204" charset="-122"/>
                <a:sym typeface="+mn-ea"/>
              </a:rPr>
              <a:t>The front end uses unity engine to produce, the main scenes include: initial interface, menu, function interface</a:t>
            </a:r>
            <a:endParaRPr lang="zh-CN" altLang="en-US" sz="3600"/>
          </a:p>
        </p:txBody>
      </p:sp>
      <p:pic>
        <p:nvPicPr>
          <p:cNvPr id="4" name="图片 3"/>
          <p:cNvPicPr/>
          <p:nvPr/>
        </p:nvPicPr>
        <p:blipFill>
          <a:blip r:embed="rId3"/>
          <a:stretch>
            <a:fillRect/>
          </a:stretch>
        </p:blipFill>
        <p:spPr>
          <a:xfrm>
            <a:off x="914400" y="1671320"/>
            <a:ext cx="8280000" cy="3600000"/>
          </a:xfrm>
          <a:prstGeom prst="rect">
            <a:avLst/>
          </a:prstGeom>
        </p:spPr>
      </p:pic>
      <p:pic>
        <p:nvPicPr>
          <p:cNvPr id="6" name="图片 5"/>
          <p:cNvPicPr>
            <a:picLocks noChangeAspect="1"/>
          </p:cNvPicPr>
          <p:nvPr/>
        </p:nvPicPr>
        <p:blipFill>
          <a:blip r:embed="rId4"/>
          <a:stretch>
            <a:fillRect/>
          </a:stretch>
        </p:blipFill>
        <p:spPr>
          <a:xfrm>
            <a:off x="9448800" y="4229100"/>
            <a:ext cx="8402400" cy="52763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sp>
        <p:nvSpPr>
          <p:cNvPr id="17" name="TextBox 17"/>
          <p:cNvSpPr txBox="1"/>
          <p:nvPr/>
        </p:nvSpPr>
        <p:spPr>
          <a:xfrm>
            <a:off x="1028700" y="485775"/>
            <a:ext cx="9658985" cy="717550"/>
          </a:xfrm>
          <a:prstGeom prst="rect">
            <a:avLst/>
          </a:prstGeom>
        </p:spPr>
        <p:txBody>
          <a:bodyPr lIns="0" tIns="0" rIns="0" bIns="0" rtlCol="0" anchor="t">
            <a:spAutoFit/>
          </a:bodyPr>
          <a:lstStyle/>
          <a:p>
            <a:pPr algn="l">
              <a:lnSpc>
                <a:spcPts val="5600"/>
              </a:lnSpc>
            </a:pPr>
            <a:r>
              <a:rPr lang="zh-CN" altLang="en-US" sz="4000" spc="796" dirty="0">
                <a:solidFill>
                  <a:srgbClr val="34455F"/>
                </a:solidFill>
                <a:latin typeface="黑体" panose="02010609060101010101" charset="-122"/>
                <a:ea typeface="黑体" panose="02010609060101010101" charset="-122"/>
              </a:rPr>
              <a:t>Front-end interface</a:t>
            </a:r>
            <a:endParaRPr lang="zh-CN" altLang="en-US" sz="4000" spc="796" dirty="0">
              <a:solidFill>
                <a:srgbClr val="34455F"/>
              </a:solidFill>
              <a:latin typeface="黑体" panose="02010609060101010101" charset="-122"/>
              <a:ea typeface="黑体" panose="02010609060101010101" charset="-122"/>
            </a:endParaRPr>
          </a:p>
        </p:txBody>
      </p:sp>
      <p:pic>
        <p:nvPicPr>
          <p:cNvPr id="24" name="图片 23" descr="校徽 嘉庚体校名带英文"/>
          <p:cNvPicPr>
            <a:picLocks noChangeAspect="1"/>
          </p:cNvPicPr>
          <p:nvPr/>
        </p:nvPicPr>
        <p:blipFill>
          <a:blip r:embed="rId2"/>
          <a:stretch>
            <a:fillRect/>
          </a:stretch>
        </p:blipFill>
        <p:spPr>
          <a:xfrm>
            <a:off x="14859000" y="342900"/>
            <a:ext cx="3336925" cy="927735"/>
          </a:xfrm>
          <a:prstGeom prst="rect">
            <a:avLst/>
          </a:prstGeom>
        </p:spPr>
      </p:pic>
      <p:sp>
        <p:nvSpPr>
          <p:cNvPr id="2" name="文本框 1"/>
          <p:cNvSpPr txBox="1"/>
          <p:nvPr/>
        </p:nvSpPr>
        <p:spPr>
          <a:xfrm>
            <a:off x="13390880" y="1671320"/>
            <a:ext cx="4629150" cy="7364095"/>
          </a:xfrm>
          <a:prstGeom prst="rect">
            <a:avLst/>
          </a:prstGeom>
        </p:spPr>
        <p:txBody>
          <a:bodyPr>
            <a:noAutofit/>
            <a:extLst>
              <a:ext uri="{4A0BC546-FE56-4ADE-93B0-CB8AF2F6F144}">
                <wpsdc:textFrameExt xmlns:wpsdc="http://www.wps.cn/officeDocument/2022/drawingmlCustomData" type="text"/>
              </a:ext>
            </a:extLst>
          </a:bodyPr>
          <a:p>
            <a:pPr algn="l"/>
            <a:r>
              <a:rPr lang="zh-CN" altLang="en-US" sz="3600">
                <a:latin typeface="Arial" panose="020B0604020202020204" pitchFamily="34" charset="0"/>
                <a:ea typeface="微软雅黑" panose="020B0503020204020204" charset="-122"/>
              </a:rPr>
              <a:t>The front end works by calling the computer camera through the c# script supported in the front end unity engine, and displaying the camera image on the RawImage component of the Canvas</a:t>
            </a:r>
            <a:endParaRPr lang="zh-CN" altLang="en-US" sz="3600">
              <a:latin typeface="Arial" panose="020B0604020202020204" pitchFamily="34" charset="0"/>
              <a:ea typeface="微软雅黑" panose="020B0503020204020204" charset="-122"/>
            </a:endParaRPr>
          </a:p>
        </p:txBody>
      </p:sp>
      <p:pic>
        <p:nvPicPr>
          <p:cNvPr id="4" name="图片 3"/>
          <p:cNvPicPr>
            <a:picLocks noChangeAspect="1"/>
          </p:cNvPicPr>
          <p:nvPr/>
        </p:nvPicPr>
        <p:blipFill>
          <a:blip r:embed="rId3"/>
          <a:stretch>
            <a:fillRect/>
          </a:stretch>
        </p:blipFill>
        <p:spPr>
          <a:xfrm>
            <a:off x="655320" y="1341120"/>
            <a:ext cx="11880000" cy="5321472"/>
          </a:xfrm>
          <a:prstGeom prst="rect">
            <a:avLst/>
          </a:prstGeom>
        </p:spPr>
      </p:pic>
      <p:pic>
        <p:nvPicPr>
          <p:cNvPr id="5" name="图片 4"/>
          <p:cNvPicPr>
            <a:picLocks noChangeAspect="1"/>
          </p:cNvPicPr>
          <p:nvPr/>
        </p:nvPicPr>
        <p:blipFill>
          <a:blip r:embed="rId4"/>
          <a:stretch>
            <a:fillRect/>
          </a:stretch>
        </p:blipFill>
        <p:spPr>
          <a:xfrm>
            <a:off x="609600" y="6697980"/>
            <a:ext cx="7315200" cy="3108960"/>
          </a:xfrm>
          <a:prstGeom prst="rect">
            <a:avLst/>
          </a:prstGeom>
        </p:spPr>
      </p:pic>
      <p:pic>
        <p:nvPicPr>
          <p:cNvPr id="6" name="图片 5"/>
          <p:cNvPicPr>
            <a:picLocks noChangeAspect="1"/>
          </p:cNvPicPr>
          <p:nvPr/>
        </p:nvPicPr>
        <p:blipFill>
          <a:blip r:embed="rId5"/>
          <a:stretch>
            <a:fillRect/>
          </a:stretch>
        </p:blipFill>
        <p:spPr>
          <a:xfrm>
            <a:off x="609600" y="1333500"/>
            <a:ext cx="11880000" cy="75155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pic>
        <p:nvPicPr>
          <p:cNvPr id="32" name="图片 31" descr="校徽 嘉庚体校名带英文"/>
          <p:cNvPicPr>
            <a:picLocks noChangeAspect="1"/>
          </p:cNvPicPr>
          <p:nvPr/>
        </p:nvPicPr>
        <p:blipFill>
          <a:blip r:embed="rId2"/>
          <a:stretch>
            <a:fillRect/>
          </a:stretch>
        </p:blipFill>
        <p:spPr>
          <a:xfrm>
            <a:off x="14859000" y="342900"/>
            <a:ext cx="3336925" cy="927735"/>
          </a:xfrm>
          <a:prstGeom prst="rect">
            <a:avLst/>
          </a:prstGeom>
        </p:spPr>
      </p:pic>
      <p:pic>
        <p:nvPicPr>
          <p:cNvPr id="4" name="图片 3"/>
          <p:cNvPicPr>
            <a:picLocks noChangeAspect="1"/>
          </p:cNvPicPr>
          <p:nvPr/>
        </p:nvPicPr>
        <p:blipFill>
          <a:blip r:embed="rId3"/>
          <a:stretch>
            <a:fillRect/>
          </a:stretch>
        </p:blipFill>
        <p:spPr>
          <a:xfrm>
            <a:off x="1524000" y="1257300"/>
            <a:ext cx="15078535" cy="8640000"/>
          </a:xfrm>
          <a:prstGeom prst="rect">
            <a:avLst/>
          </a:prstGeom>
        </p:spPr>
      </p:pic>
      <p:pic>
        <p:nvPicPr>
          <p:cNvPr id="6" name="图片 5"/>
          <p:cNvPicPr>
            <a:picLocks noChangeAspect="1"/>
          </p:cNvPicPr>
          <p:nvPr/>
        </p:nvPicPr>
        <p:blipFill>
          <a:blip r:embed="rId4"/>
          <a:stretch>
            <a:fillRect/>
          </a:stretch>
        </p:blipFill>
        <p:spPr>
          <a:xfrm>
            <a:off x="1752600" y="1513205"/>
            <a:ext cx="14734020" cy="7200000"/>
          </a:xfrm>
          <a:prstGeom prst="rect">
            <a:avLst/>
          </a:prstGeom>
        </p:spPr>
      </p:pic>
      <p:sp>
        <p:nvSpPr>
          <p:cNvPr id="11" name="TextBox 31"/>
          <p:cNvSpPr txBox="1"/>
          <p:nvPr/>
        </p:nvSpPr>
        <p:spPr>
          <a:xfrm>
            <a:off x="1066800" y="-229870"/>
            <a:ext cx="9658985" cy="1743075"/>
          </a:xfrm>
          <a:prstGeom prst="rect">
            <a:avLst/>
          </a:prstGeom>
        </p:spPr>
        <p:txBody>
          <a:bodyPr lIns="0" tIns="0" rIns="0" bIns="0" rtlCol="0" anchor="t">
            <a:spAutoFit/>
          </a:bodyPr>
          <a:lstStyle/>
          <a:p>
            <a:pPr algn="l">
              <a:lnSpc>
                <a:spcPts val="13595"/>
              </a:lnSpc>
            </a:pPr>
            <a:r>
              <a:rPr lang="en-US" altLang="zh-CN" sz="4000">
                <a:solidFill>
                  <a:schemeClr val="tx1"/>
                </a:solidFill>
                <a:sym typeface="+mn-ea"/>
              </a:rPr>
              <a:t>F</a:t>
            </a:r>
            <a:r>
              <a:rPr lang="zh-CN" altLang="en-US" sz="4000">
                <a:solidFill>
                  <a:schemeClr val="tx1"/>
                </a:solidFill>
                <a:sym typeface="+mn-ea"/>
              </a:rPr>
              <a:t>ront and </a:t>
            </a:r>
            <a:r>
              <a:rPr lang="en-US" altLang="zh-CN" sz="4000">
                <a:solidFill>
                  <a:schemeClr val="tx1"/>
                </a:solidFill>
                <a:sym typeface="+mn-ea"/>
              </a:rPr>
              <a:t>B</a:t>
            </a:r>
            <a:r>
              <a:rPr lang="zh-CN" altLang="en-US" sz="4000">
                <a:solidFill>
                  <a:schemeClr val="tx1"/>
                </a:solidFill>
                <a:sym typeface="+mn-ea"/>
              </a:rPr>
              <a:t>ack </a:t>
            </a:r>
            <a:r>
              <a:rPr lang="en-US" altLang="zh-CN" sz="4000">
                <a:solidFill>
                  <a:schemeClr val="tx1"/>
                </a:solidFill>
                <a:sym typeface="+mn-ea"/>
              </a:rPr>
              <a:t>E</a:t>
            </a:r>
            <a:r>
              <a:rPr lang="zh-CN" altLang="en-US" sz="4000">
                <a:solidFill>
                  <a:schemeClr val="tx1"/>
                </a:solidFill>
                <a:sym typeface="+mn-ea"/>
              </a:rPr>
              <a:t>nd </a:t>
            </a:r>
            <a:r>
              <a:rPr lang="en-US" altLang="zh-CN" sz="4000">
                <a:solidFill>
                  <a:schemeClr val="tx1"/>
                </a:solidFill>
                <a:sym typeface="+mn-ea"/>
              </a:rPr>
              <a:t>C</a:t>
            </a:r>
            <a:r>
              <a:rPr lang="zh-CN" altLang="en-US" sz="4000">
                <a:solidFill>
                  <a:schemeClr val="tx1"/>
                </a:solidFill>
                <a:sym typeface="+mn-ea"/>
              </a:rPr>
              <a:t>onnection</a:t>
            </a:r>
            <a:endParaRPr lang="zh-CN" altLang="en-US" sz="4000">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pic>
        <p:nvPicPr>
          <p:cNvPr id="32" name="图片 31" descr="校徽 嘉庚体校名带英文"/>
          <p:cNvPicPr>
            <a:picLocks noChangeAspect="1"/>
          </p:cNvPicPr>
          <p:nvPr/>
        </p:nvPicPr>
        <p:blipFill>
          <a:blip r:embed="rId2"/>
          <a:stretch>
            <a:fillRect/>
          </a:stretch>
        </p:blipFill>
        <p:spPr>
          <a:xfrm>
            <a:off x="14859000" y="342900"/>
            <a:ext cx="3336925" cy="927735"/>
          </a:xfrm>
          <a:prstGeom prst="rect">
            <a:avLst/>
          </a:prstGeom>
        </p:spPr>
      </p:pic>
      <p:pic>
        <p:nvPicPr>
          <p:cNvPr id="7" name="图片 6"/>
          <p:cNvPicPr>
            <a:picLocks noChangeAspect="1"/>
          </p:cNvPicPr>
          <p:nvPr/>
        </p:nvPicPr>
        <p:blipFill>
          <a:blip r:embed="rId3"/>
          <a:stretch>
            <a:fillRect/>
          </a:stretch>
        </p:blipFill>
        <p:spPr>
          <a:xfrm>
            <a:off x="10290175" y="2247900"/>
            <a:ext cx="8008620" cy="5661660"/>
          </a:xfrm>
          <a:prstGeom prst="rect">
            <a:avLst/>
          </a:prstGeom>
        </p:spPr>
      </p:pic>
      <p:sp>
        <p:nvSpPr>
          <p:cNvPr id="8" name="TextBox 21"/>
          <p:cNvSpPr txBox="1"/>
          <p:nvPr/>
        </p:nvSpPr>
        <p:spPr>
          <a:xfrm>
            <a:off x="1142806" y="1790838"/>
            <a:ext cx="8522820" cy="2200275"/>
          </a:xfrm>
          <a:prstGeom prst="rect">
            <a:avLst/>
          </a:prstGeom>
        </p:spPr>
        <p:txBody>
          <a:bodyPr lIns="0" tIns="0" rIns="0" bIns="0" rtlCol="0" anchor="t">
            <a:spAutoFit/>
          </a:bodyPr>
          <a:lstStyle/>
          <a:p>
            <a:pPr algn="l">
              <a:lnSpc>
                <a:spcPts val="2860"/>
              </a:lnSpc>
            </a:pPr>
            <a:r>
              <a:rPr lang="zh-CN" altLang="en-US" sz="2800" spc="113" dirty="0">
                <a:solidFill>
                  <a:schemeClr val="tx1"/>
                </a:solidFill>
                <a:ea typeface="思源黑体 1" panose="020B0500000000000000" charset="-122"/>
              </a:rPr>
              <a:t>The working principle of the front and back end connection: using the mss library function of python, the front end calls the video stream video frame of the camera, processes each frame on the screen, obtains the screenshot from the screen, and displays it in the window in real time</a:t>
            </a:r>
            <a:endParaRPr lang="zh-CN" altLang="en-US" sz="2800" spc="113" dirty="0">
              <a:solidFill>
                <a:schemeClr val="tx1"/>
              </a:solidFill>
              <a:ea typeface="思源黑体 1" panose="020B0500000000000000" charset="-122"/>
            </a:endParaRPr>
          </a:p>
        </p:txBody>
      </p:sp>
      <p:pic>
        <p:nvPicPr>
          <p:cNvPr id="10" name="图片 9"/>
          <p:cNvPicPr>
            <a:picLocks noChangeAspect="1"/>
          </p:cNvPicPr>
          <p:nvPr/>
        </p:nvPicPr>
        <p:blipFill>
          <a:blip r:embed="rId4"/>
          <a:stretch>
            <a:fillRect/>
          </a:stretch>
        </p:blipFill>
        <p:spPr>
          <a:xfrm>
            <a:off x="1143000" y="4533900"/>
            <a:ext cx="8917432" cy="3600000"/>
          </a:xfrm>
          <a:prstGeom prst="rect">
            <a:avLst/>
          </a:prstGeom>
        </p:spPr>
      </p:pic>
      <p:sp>
        <p:nvSpPr>
          <p:cNvPr id="11" name="TextBox 31"/>
          <p:cNvSpPr txBox="1"/>
          <p:nvPr/>
        </p:nvSpPr>
        <p:spPr>
          <a:xfrm>
            <a:off x="1066800" y="0"/>
            <a:ext cx="9658985" cy="1743075"/>
          </a:xfrm>
          <a:prstGeom prst="rect">
            <a:avLst/>
          </a:prstGeom>
        </p:spPr>
        <p:txBody>
          <a:bodyPr lIns="0" tIns="0" rIns="0" bIns="0" rtlCol="0" anchor="t">
            <a:spAutoFit/>
          </a:bodyPr>
          <a:lstStyle/>
          <a:p>
            <a:pPr algn="l">
              <a:lnSpc>
                <a:spcPts val="13595"/>
              </a:lnSpc>
            </a:pPr>
            <a:r>
              <a:rPr lang="en-US" altLang="zh-CN" sz="4000">
                <a:solidFill>
                  <a:schemeClr val="tx1"/>
                </a:solidFill>
                <a:sym typeface="+mn-ea"/>
              </a:rPr>
              <a:t>F</a:t>
            </a:r>
            <a:r>
              <a:rPr lang="zh-CN" altLang="en-US" sz="4000">
                <a:solidFill>
                  <a:schemeClr val="tx1"/>
                </a:solidFill>
                <a:sym typeface="+mn-ea"/>
              </a:rPr>
              <a:t>ront and </a:t>
            </a:r>
            <a:r>
              <a:rPr lang="en-US" altLang="zh-CN" sz="4000">
                <a:solidFill>
                  <a:schemeClr val="tx1"/>
                </a:solidFill>
                <a:sym typeface="+mn-ea"/>
              </a:rPr>
              <a:t>B</a:t>
            </a:r>
            <a:r>
              <a:rPr lang="zh-CN" altLang="en-US" sz="4000">
                <a:solidFill>
                  <a:schemeClr val="tx1"/>
                </a:solidFill>
                <a:sym typeface="+mn-ea"/>
              </a:rPr>
              <a:t>ack </a:t>
            </a:r>
            <a:r>
              <a:rPr lang="en-US" altLang="zh-CN" sz="4000">
                <a:solidFill>
                  <a:schemeClr val="tx1"/>
                </a:solidFill>
                <a:sym typeface="+mn-ea"/>
              </a:rPr>
              <a:t>E</a:t>
            </a:r>
            <a:r>
              <a:rPr lang="zh-CN" altLang="en-US" sz="4000">
                <a:solidFill>
                  <a:schemeClr val="tx1"/>
                </a:solidFill>
                <a:sym typeface="+mn-ea"/>
              </a:rPr>
              <a:t>nd </a:t>
            </a:r>
            <a:r>
              <a:rPr lang="en-US" altLang="zh-CN" sz="4000">
                <a:solidFill>
                  <a:schemeClr val="tx1"/>
                </a:solidFill>
                <a:sym typeface="+mn-ea"/>
              </a:rPr>
              <a:t>C</a:t>
            </a:r>
            <a:r>
              <a:rPr lang="zh-CN" altLang="en-US" sz="4000">
                <a:solidFill>
                  <a:schemeClr val="tx1"/>
                </a:solidFill>
                <a:sym typeface="+mn-ea"/>
              </a:rPr>
              <a:t>onnection</a:t>
            </a:r>
            <a:endParaRPr lang="zh-CN" altLang="en-US" sz="4000">
              <a:solidFill>
                <a:schemeClr val="tx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0" fill="hold"/>
                                        <p:tgtEl>
                                          <p:spTgt spid="7"/>
                                        </p:tgtEl>
                                        <p:attrNameLst>
                                          <p:attrName>ppt_x</p:attrName>
                                        </p:attrNameLst>
                                      </p:cBhvr>
                                      <p:tavLst>
                                        <p:tav tm="0">
                                          <p:val>
                                            <p:strVal val="#ppt_x"/>
                                          </p:val>
                                        </p:tav>
                                        <p:tav tm="100000">
                                          <p:val>
                                            <p:strVal val="#ppt_x"/>
                                          </p:val>
                                        </p:tav>
                                      </p:tavLst>
                                    </p:anim>
                                    <p:anim calcmode="lin" valueType="num">
                                      <p:cBhvr additive="base">
                                        <p:cTn id="8" dur="5000" fill="hold"/>
                                        <p:tgtEl>
                                          <p:spTgt spid="7"/>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0" fill="hold"/>
                                        <p:tgtEl>
                                          <p:spTgt spid="8"/>
                                        </p:tgtEl>
                                        <p:attrNameLst>
                                          <p:attrName>ppt_x</p:attrName>
                                        </p:attrNameLst>
                                      </p:cBhvr>
                                      <p:tavLst>
                                        <p:tav tm="0">
                                          <p:val>
                                            <p:strVal val="#ppt_x"/>
                                          </p:val>
                                        </p:tav>
                                        <p:tav tm="100000">
                                          <p:val>
                                            <p:strVal val="#ppt_x"/>
                                          </p:val>
                                        </p:tav>
                                      </p:tavLst>
                                    </p:anim>
                                    <p:anim calcmode="lin" valueType="num">
                                      <p:cBhvr additive="base">
                                        <p:cTn id="12" dur="5000" fill="hold"/>
                                        <p:tgtEl>
                                          <p:spTgt spid="8"/>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0" fill="hold"/>
                                        <p:tgtEl>
                                          <p:spTgt spid="10"/>
                                        </p:tgtEl>
                                        <p:attrNameLst>
                                          <p:attrName>ppt_x</p:attrName>
                                        </p:attrNameLst>
                                      </p:cBhvr>
                                      <p:tavLst>
                                        <p:tav tm="0">
                                          <p:val>
                                            <p:strVal val="#ppt_x"/>
                                          </p:val>
                                        </p:tav>
                                        <p:tav tm="100000">
                                          <p:val>
                                            <p:strVal val="#ppt_x"/>
                                          </p:val>
                                        </p:tav>
                                      </p:tavLst>
                                    </p:anim>
                                    <p:anim calcmode="lin" valueType="num">
                                      <p:cBhvr additive="base">
                                        <p:cTn id="16" dur="5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sp>
        <p:nvSpPr>
          <p:cNvPr id="17" name="TextBox 17"/>
          <p:cNvSpPr txBox="1"/>
          <p:nvPr/>
        </p:nvSpPr>
        <p:spPr>
          <a:xfrm>
            <a:off x="1028700" y="485775"/>
            <a:ext cx="9658985" cy="717550"/>
          </a:xfrm>
          <a:prstGeom prst="rect">
            <a:avLst/>
          </a:prstGeom>
        </p:spPr>
        <p:txBody>
          <a:bodyPr lIns="0" tIns="0" rIns="0" bIns="0" rtlCol="0" anchor="t">
            <a:spAutoFit/>
          </a:bodyPr>
          <a:lstStyle/>
          <a:p>
            <a:pPr algn="l">
              <a:lnSpc>
                <a:spcPts val="5600"/>
              </a:lnSpc>
            </a:pPr>
            <a:r>
              <a:rPr lang="zh-CN" altLang="en-US" sz="4000" spc="796" dirty="0">
                <a:solidFill>
                  <a:srgbClr val="34455F"/>
                </a:solidFill>
                <a:latin typeface="黑体" panose="02010609060101010101" charset="-122"/>
                <a:ea typeface="黑体" panose="02010609060101010101" charset="-122"/>
              </a:rPr>
              <a:t>Run example</a:t>
            </a:r>
            <a:endParaRPr lang="zh-CN" altLang="en-US" sz="4000" spc="796" dirty="0">
              <a:solidFill>
                <a:srgbClr val="34455F"/>
              </a:solidFill>
              <a:latin typeface="黑体" panose="02010609060101010101" charset="-122"/>
              <a:ea typeface="黑体" panose="02010609060101010101" charset="-122"/>
            </a:endParaRPr>
          </a:p>
        </p:txBody>
      </p:sp>
      <p:pic>
        <p:nvPicPr>
          <p:cNvPr id="24" name="图片 23" descr="校徽 嘉庚体校名带英文"/>
          <p:cNvPicPr>
            <a:picLocks noChangeAspect="1"/>
          </p:cNvPicPr>
          <p:nvPr/>
        </p:nvPicPr>
        <p:blipFill>
          <a:blip r:embed="rId1"/>
          <a:stretch>
            <a:fillRect/>
          </a:stretch>
        </p:blipFill>
        <p:spPr>
          <a:xfrm>
            <a:off x="14859000" y="342900"/>
            <a:ext cx="3336925" cy="927735"/>
          </a:xfrm>
          <a:prstGeom prst="rect">
            <a:avLst/>
          </a:prstGeom>
        </p:spPr>
      </p:pic>
      <p:pic>
        <p:nvPicPr>
          <p:cNvPr id="3" name="图片 2" descr="/private/var/folders/py/trlq01nd371d600d4pvdmt_r0000gn/T/com.kingsoft.wpsoffice.mac/picturecompress_20240604221102/output_1.pngoutput_1"/>
          <p:cNvPicPr>
            <a:picLocks noChangeAspect="1"/>
          </p:cNvPicPr>
          <p:nvPr/>
        </p:nvPicPr>
        <p:blipFill>
          <a:blip r:embed="rId2"/>
          <a:srcRect l="8288" t="21615" r="43445" b="38601"/>
          <a:stretch>
            <a:fillRect/>
          </a:stretch>
        </p:blipFill>
        <p:spPr>
          <a:xfrm>
            <a:off x="533400" y="1562100"/>
            <a:ext cx="7543800" cy="3886200"/>
          </a:xfrm>
          <a:prstGeom prst="rect">
            <a:avLst/>
          </a:prstGeom>
        </p:spPr>
      </p:pic>
      <p:pic>
        <p:nvPicPr>
          <p:cNvPr id="4" name="图片 3" descr="/private/var/folders/py/trlq01nd371d600d4pvdmt_r0000gn/T/com.kingsoft.wpsoffice.mac/picturecompress_20240604221146/output_1.pngoutput_1"/>
          <p:cNvPicPr>
            <a:picLocks noChangeAspect="1"/>
          </p:cNvPicPr>
          <p:nvPr/>
        </p:nvPicPr>
        <p:blipFill>
          <a:blip r:embed="rId3"/>
          <a:srcRect l="3700" t="5796" r="40745" b="35685"/>
          <a:stretch>
            <a:fillRect/>
          </a:stretch>
        </p:blipFill>
        <p:spPr>
          <a:xfrm>
            <a:off x="8915400" y="1485900"/>
            <a:ext cx="6730365" cy="4431030"/>
          </a:xfrm>
          <a:prstGeom prst="rect">
            <a:avLst/>
          </a:prstGeom>
        </p:spPr>
      </p:pic>
      <p:pic>
        <p:nvPicPr>
          <p:cNvPr id="6" name="图片 5" descr="/private/var/folders/py/trlq01nd371d600d4pvdmt_r0000gn/T/com.kingsoft.wpsoffice.mac/picturecompress_20240604221318/output_1.pngoutput_1"/>
          <p:cNvPicPr>
            <a:picLocks noChangeAspect="1"/>
          </p:cNvPicPr>
          <p:nvPr/>
        </p:nvPicPr>
        <p:blipFill>
          <a:blip r:embed="rId4"/>
          <a:srcRect l="8333" t="21481" r="48611" b="33333"/>
          <a:stretch>
            <a:fillRect/>
          </a:stretch>
        </p:blipFill>
        <p:spPr>
          <a:xfrm>
            <a:off x="838200" y="5829300"/>
            <a:ext cx="5687695" cy="3730625"/>
          </a:xfrm>
          <a:prstGeom prst="rect">
            <a:avLst/>
          </a:prstGeom>
        </p:spPr>
      </p:pic>
      <p:pic>
        <p:nvPicPr>
          <p:cNvPr id="7" name="图片 6" descr="/private/var/folders/py/trlq01nd371d600d4pvdmt_r0000gn/T/com.kingsoft.wpsoffice.mac/picturecompress_20240604221404/output_1.pngoutput_1"/>
          <p:cNvPicPr>
            <a:picLocks noChangeAspect="1"/>
          </p:cNvPicPr>
          <p:nvPr/>
        </p:nvPicPr>
        <p:blipFill>
          <a:blip r:embed="rId5"/>
          <a:srcRect l="3183" t="19715" r="45768" b="35221"/>
          <a:stretch>
            <a:fillRect/>
          </a:stretch>
        </p:blipFill>
        <p:spPr>
          <a:xfrm>
            <a:off x="5638800" y="7048500"/>
            <a:ext cx="5138420" cy="2835275"/>
          </a:xfrm>
          <a:prstGeom prst="rect">
            <a:avLst/>
          </a:prstGeom>
        </p:spPr>
      </p:pic>
      <p:pic>
        <p:nvPicPr>
          <p:cNvPr id="8" name="图片 7" descr="/private/var/folders/py/trlq01nd371d600d4pvdmt_r0000gn/T/com.kingsoft.wpsoffice.mac/picturecompress_20240604221404/output_2.pngoutput_2"/>
          <p:cNvPicPr>
            <a:picLocks noChangeAspect="1"/>
          </p:cNvPicPr>
          <p:nvPr/>
        </p:nvPicPr>
        <p:blipFill>
          <a:blip r:embed="rId6"/>
          <a:srcRect l="2596" t="15021" r="36966" b="34283"/>
          <a:stretch>
            <a:fillRect/>
          </a:stretch>
        </p:blipFill>
        <p:spPr>
          <a:xfrm>
            <a:off x="11125200" y="5295900"/>
            <a:ext cx="6664960" cy="34944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12" name="图片 11" descr="3"/>
          <p:cNvPicPr>
            <a:picLocks noChangeAspect="1"/>
          </p:cNvPicPr>
          <p:nvPr/>
        </p:nvPicPr>
        <p:blipFill>
          <a:blip r:embed="rId1"/>
          <a:stretch>
            <a:fillRect/>
          </a:stretch>
        </p:blipFill>
        <p:spPr>
          <a:xfrm>
            <a:off x="8709" y="-180826"/>
            <a:ext cx="18388330" cy="10343515"/>
          </a:xfrm>
          <a:prstGeom prst="rect">
            <a:avLst/>
          </a:prstGeom>
        </p:spPr>
      </p:pic>
      <p:sp>
        <p:nvSpPr>
          <p:cNvPr id="2" name="Freeform 2"/>
          <p:cNvSpPr/>
          <p:nvPr/>
        </p:nvSpPr>
        <p:spPr>
          <a:xfrm>
            <a:off x="5997338" y="4990168"/>
            <a:ext cx="11261962" cy="321942"/>
          </a:xfrm>
          <a:custGeom>
            <a:avLst/>
            <a:gdLst/>
            <a:ahLst/>
            <a:cxnLst/>
            <a:rect l="l" t="t" r="r" b="b"/>
            <a:pathLst>
              <a:path w="11261962" h="321942">
                <a:moveTo>
                  <a:pt x="0" y="0"/>
                </a:moveTo>
                <a:lnTo>
                  <a:pt x="11261962" y="0"/>
                </a:lnTo>
                <a:lnTo>
                  <a:pt x="11261962" y="321942"/>
                </a:lnTo>
                <a:lnTo>
                  <a:pt x="0" y="321942"/>
                </a:lnTo>
                <a:lnTo>
                  <a:pt x="0" y="0"/>
                </a:lnTo>
                <a:close/>
              </a:path>
            </a:pathLst>
          </a:custGeom>
          <a:blipFill>
            <a:blip r:embed="rId2"/>
            <a:stretch>
              <a:fillRect r="-4711" b="-2340425"/>
            </a:stretch>
          </a:blipFill>
        </p:spPr>
      </p:sp>
      <p:grpSp>
        <p:nvGrpSpPr>
          <p:cNvPr id="3" name="Group 3"/>
          <p:cNvGrpSpPr/>
          <p:nvPr/>
        </p:nvGrpSpPr>
        <p:grpSpPr>
          <a:xfrm>
            <a:off x="0" y="0"/>
            <a:ext cx="5671783" cy="10287000"/>
            <a:chOff x="0" y="0"/>
            <a:chExt cx="1493803" cy="2709333"/>
          </a:xfrm>
        </p:grpSpPr>
        <p:sp>
          <p:nvSpPr>
            <p:cNvPr id="4" name="Freeform 4"/>
            <p:cNvSpPr/>
            <p:nvPr/>
          </p:nvSpPr>
          <p:spPr>
            <a:xfrm>
              <a:off x="0" y="0"/>
              <a:ext cx="1493803" cy="2709333"/>
            </a:xfrm>
            <a:custGeom>
              <a:avLst/>
              <a:gdLst/>
              <a:ahLst/>
              <a:cxnLst/>
              <a:rect l="l" t="t" r="r" b="b"/>
              <a:pathLst>
                <a:path w="1493803" h="2709333">
                  <a:moveTo>
                    <a:pt x="0" y="0"/>
                  </a:moveTo>
                  <a:lnTo>
                    <a:pt x="1493803" y="0"/>
                  </a:lnTo>
                  <a:lnTo>
                    <a:pt x="1493803" y="2709333"/>
                  </a:lnTo>
                  <a:lnTo>
                    <a:pt x="0" y="2709333"/>
                  </a:lnTo>
                  <a:close/>
                </a:path>
              </a:pathLst>
            </a:custGeom>
            <a:solidFill>
              <a:srgbClr val="ED9B7F"/>
            </a:solidFill>
          </p:spPr>
        </p:sp>
        <p:sp>
          <p:nvSpPr>
            <p:cNvPr id="5" name="TextBox 5"/>
            <p:cNvSpPr txBox="1"/>
            <p:nvPr/>
          </p:nvSpPr>
          <p:spPr>
            <a:xfrm>
              <a:off x="0" y="-47625"/>
              <a:ext cx="1493803" cy="2756958"/>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52575" y="-9804"/>
            <a:ext cx="5466080" cy="10310495"/>
          </a:xfrm>
          <a:custGeom>
            <a:avLst/>
            <a:gdLst>
              <a:gd name="connsiteX0" fmla="*/ 0 w 8608"/>
              <a:gd name="connsiteY0" fmla="*/ 37 h 16237"/>
              <a:gd name="connsiteX1" fmla="*/ 8608 w 8608"/>
              <a:gd name="connsiteY1" fmla="*/ 0 h 16237"/>
              <a:gd name="connsiteX2" fmla="*/ 8608 w 8608"/>
              <a:gd name="connsiteY2" fmla="*/ 16215 h 16237"/>
              <a:gd name="connsiteX3" fmla="*/ 25 w 8608"/>
              <a:gd name="connsiteY3" fmla="*/ 16237 h 16237"/>
              <a:gd name="connsiteX4" fmla="*/ 0 w 8608"/>
              <a:gd name="connsiteY4" fmla="*/ 37 h 16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8" h="16237">
                <a:moveTo>
                  <a:pt x="0" y="37"/>
                </a:moveTo>
                <a:lnTo>
                  <a:pt x="8608" y="0"/>
                </a:lnTo>
                <a:lnTo>
                  <a:pt x="8608" y="16215"/>
                </a:lnTo>
                <a:lnTo>
                  <a:pt x="25" y="16237"/>
                </a:lnTo>
                <a:lnTo>
                  <a:pt x="0" y="37"/>
                </a:lnTo>
                <a:close/>
              </a:path>
            </a:pathLst>
          </a:custGeom>
          <a:blipFill>
            <a:blip r:embed="rId3">
              <a:alphaModFix amt="82000"/>
            </a:blip>
            <a:stretch>
              <a:fillRect l="-13988" r="-11397"/>
            </a:stretch>
          </a:blipFill>
        </p:spPr>
      </p:sp>
      <p:sp>
        <p:nvSpPr>
          <p:cNvPr id="8" name="TextBox 7"/>
          <p:cNvSpPr txBox="1"/>
          <p:nvPr/>
        </p:nvSpPr>
        <p:spPr>
          <a:xfrm>
            <a:off x="7115175" y="3014980"/>
            <a:ext cx="10144125" cy="3486785"/>
          </a:xfrm>
          <a:prstGeom prst="rect">
            <a:avLst/>
          </a:prstGeom>
        </p:spPr>
        <p:txBody>
          <a:bodyPr wrap="square" lIns="0" tIns="0" rIns="0" bIns="0" rtlCol="0" anchor="t">
            <a:spAutoFit/>
          </a:bodyPr>
          <a:lstStyle/>
          <a:p>
            <a:pPr algn="ctr">
              <a:lnSpc>
                <a:spcPts val="13595"/>
              </a:lnSpc>
            </a:pPr>
            <a:r>
              <a:rPr lang="zh-CN" altLang="en-US" sz="9710" spc="1932" dirty="0">
                <a:solidFill>
                  <a:srgbClr val="34455F"/>
                </a:solidFill>
                <a:latin typeface="仿宋" panose="02010609060101010101" charset="-122"/>
                <a:ea typeface="仿宋" panose="02010609060101010101" charset="-122"/>
                <a:sym typeface="+mn-ea"/>
              </a:rPr>
              <a:t>Research achievement</a:t>
            </a:r>
            <a:endParaRPr lang="zh-CN" altLang="en-US" sz="9710" spc="1932" dirty="0">
              <a:solidFill>
                <a:srgbClr val="34455F"/>
              </a:solidFill>
              <a:latin typeface="仿宋" panose="02010609060101010101" charset="-122"/>
              <a:ea typeface="仿宋" panose="02010609060101010101" charset="-122"/>
              <a:sym typeface="+mn-ea"/>
            </a:endParaRPr>
          </a:p>
        </p:txBody>
      </p:sp>
      <p:sp>
        <p:nvSpPr>
          <p:cNvPr id="13" name="TextBox 7"/>
          <p:cNvSpPr txBox="1"/>
          <p:nvPr/>
        </p:nvSpPr>
        <p:spPr>
          <a:xfrm>
            <a:off x="5817870" y="2933700"/>
            <a:ext cx="1297305" cy="1743075"/>
          </a:xfrm>
          <a:prstGeom prst="rect">
            <a:avLst/>
          </a:prstGeom>
        </p:spPr>
        <p:txBody>
          <a:bodyPr wrap="square" lIns="0" tIns="0" rIns="0" bIns="0" rtlCol="0" anchor="t">
            <a:spAutoFit/>
          </a:bodyPr>
          <a:lstStyle/>
          <a:p>
            <a:pPr algn="l">
              <a:lnSpc>
                <a:spcPts val="13595"/>
              </a:lnSpc>
            </a:pPr>
            <a:r>
              <a:rPr lang="zh-CN" altLang="en-US" sz="9500" b="1" spc="1932">
                <a:solidFill>
                  <a:srgbClr val="885850"/>
                </a:solidFill>
                <a:latin typeface="黑体" panose="02010609060101010101" charset="-122"/>
                <a:ea typeface="黑体" panose="02010609060101010101" charset="-122"/>
              </a:rPr>
              <a:t>④</a:t>
            </a:r>
            <a:endParaRPr lang="zh-CN" altLang="en-US" sz="9500" b="1" spc="1932">
              <a:solidFill>
                <a:srgbClr val="885850"/>
              </a:solidFill>
              <a:latin typeface="黑体" panose="02010609060101010101" charset="-122"/>
              <a:ea typeface="黑体" panose="0201060906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sp>
        <p:nvSpPr>
          <p:cNvPr id="14" name="TextBox 14"/>
          <p:cNvSpPr txBox="1"/>
          <p:nvPr/>
        </p:nvSpPr>
        <p:spPr>
          <a:xfrm>
            <a:off x="1028700" y="485775"/>
            <a:ext cx="9658985" cy="717550"/>
          </a:xfrm>
          <a:prstGeom prst="rect">
            <a:avLst/>
          </a:prstGeom>
        </p:spPr>
        <p:txBody>
          <a:bodyPr lIns="0" tIns="0" rIns="0" bIns="0" rtlCol="0" anchor="t">
            <a:spAutoFit/>
          </a:bodyPr>
          <a:lstStyle/>
          <a:p>
            <a:pPr algn="l">
              <a:lnSpc>
                <a:spcPts val="5600"/>
              </a:lnSpc>
            </a:pPr>
            <a:r>
              <a:rPr lang="en-US" sz="4000" spc="800">
                <a:solidFill>
                  <a:srgbClr val="34455F"/>
                </a:solidFill>
                <a:uFillTx/>
                <a:ea typeface="仿宋" panose="02010609060101010101" charset="-122"/>
              </a:rPr>
              <a:t>Research achievement</a:t>
            </a:r>
            <a:endParaRPr lang="en-US" sz="4000" spc="800">
              <a:solidFill>
                <a:srgbClr val="34455F"/>
              </a:solidFill>
              <a:uFillTx/>
              <a:ea typeface="仿宋" panose="02010609060101010101" charset="-122"/>
            </a:endParaRPr>
          </a:p>
        </p:txBody>
      </p:sp>
      <p:pic>
        <p:nvPicPr>
          <p:cNvPr id="24" name="图片 23" descr="校徽 嘉庚体校名带英文"/>
          <p:cNvPicPr>
            <a:picLocks noChangeAspect="1"/>
          </p:cNvPicPr>
          <p:nvPr/>
        </p:nvPicPr>
        <p:blipFill>
          <a:blip r:embed="rId2"/>
          <a:stretch>
            <a:fillRect/>
          </a:stretch>
        </p:blipFill>
        <p:spPr>
          <a:xfrm>
            <a:off x="14859000" y="342900"/>
            <a:ext cx="3336925" cy="927735"/>
          </a:xfrm>
          <a:prstGeom prst="rect">
            <a:avLst/>
          </a:prstGeom>
        </p:spPr>
      </p:pic>
      <p:pic>
        <p:nvPicPr>
          <p:cNvPr id="2" name="图片 1"/>
          <p:cNvPicPr>
            <a:picLocks noChangeAspect="1"/>
          </p:cNvPicPr>
          <p:nvPr/>
        </p:nvPicPr>
        <p:blipFill>
          <a:blip r:embed="rId3"/>
          <a:stretch>
            <a:fillRect/>
          </a:stretch>
        </p:blipFill>
        <p:spPr>
          <a:xfrm>
            <a:off x="1981200" y="1409700"/>
            <a:ext cx="6755765" cy="6870065"/>
          </a:xfrm>
          <a:prstGeom prst="rect">
            <a:avLst/>
          </a:prstGeom>
        </p:spPr>
      </p:pic>
      <p:pic>
        <p:nvPicPr>
          <p:cNvPr id="3" name="图片 2"/>
          <p:cNvPicPr>
            <a:picLocks noChangeAspect="1"/>
          </p:cNvPicPr>
          <p:nvPr/>
        </p:nvPicPr>
        <p:blipFill>
          <a:blip r:embed="rId4"/>
          <a:stretch>
            <a:fillRect/>
          </a:stretch>
        </p:blipFill>
        <p:spPr>
          <a:xfrm>
            <a:off x="9220200" y="1408430"/>
            <a:ext cx="6938010" cy="6871335"/>
          </a:xfrm>
          <a:prstGeom prst="rect">
            <a:avLst/>
          </a:prstGeom>
        </p:spPr>
      </p:pic>
      <p:sp>
        <p:nvSpPr>
          <p:cNvPr id="12" name="文本框 11"/>
          <p:cNvSpPr txBox="1"/>
          <p:nvPr/>
        </p:nvSpPr>
        <p:spPr>
          <a:xfrm>
            <a:off x="6543675" y="8417560"/>
            <a:ext cx="7084695" cy="1269365"/>
          </a:xfrm>
          <a:prstGeom prst="rect">
            <a:avLst/>
          </a:prstGeom>
          <a:noFill/>
        </p:spPr>
        <p:txBody>
          <a:bodyPr wrap="square" rtlCol="0">
            <a:noAutofit/>
          </a:bodyPr>
          <a:p>
            <a:r>
              <a:rPr lang="zh-CN" altLang="en-US" sz="6600"/>
              <a:t>Picture processing</a:t>
            </a:r>
            <a:endParaRPr lang="zh-CN" altLang="en-US" sz="6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036445" y="3619500"/>
            <a:ext cx="5059680" cy="2242185"/>
          </a:xfrm>
          <a:prstGeom prst="rect">
            <a:avLst/>
          </a:prstGeom>
          <a:noFill/>
        </p:spPr>
        <p:txBody>
          <a:bodyPr wrap="square" rtlCol="0">
            <a:noAutofit/>
          </a:bodyPr>
          <a:p>
            <a:r>
              <a:rPr lang="en-US" altLang="zh-CN" sz="8800"/>
              <a:t>C</a:t>
            </a:r>
            <a:r>
              <a:rPr lang="zh-CN" altLang="en-US" sz="8800"/>
              <a:t>atalogue</a:t>
            </a:r>
            <a:endParaRPr lang="zh-CN" altLang="en-US" sz="8800"/>
          </a:p>
        </p:txBody>
      </p:sp>
      <p:sp>
        <p:nvSpPr>
          <p:cNvPr id="4" name="文本框 3"/>
          <p:cNvSpPr txBox="1"/>
          <p:nvPr/>
        </p:nvSpPr>
        <p:spPr>
          <a:xfrm>
            <a:off x="8763000" y="2095500"/>
            <a:ext cx="7869555" cy="1322705"/>
          </a:xfrm>
          <a:prstGeom prst="rect">
            <a:avLst/>
          </a:prstGeom>
          <a:noFill/>
        </p:spPr>
        <p:txBody>
          <a:bodyPr wrap="square" rtlCol="0">
            <a:noAutofit/>
          </a:bodyPr>
          <a:p>
            <a:r>
              <a:rPr lang="en-US" altLang="zh-CN" sz="4000"/>
              <a:t>1</a:t>
            </a:r>
            <a:r>
              <a:rPr lang="zh-CN" altLang="en-US" sz="4000"/>
              <a:t>、Background and significance</a:t>
            </a:r>
            <a:endParaRPr lang="zh-CN" altLang="en-US" sz="4000"/>
          </a:p>
        </p:txBody>
      </p:sp>
      <p:sp>
        <p:nvSpPr>
          <p:cNvPr id="5" name="文本框 4"/>
          <p:cNvSpPr txBox="1"/>
          <p:nvPr/>
        </p:nvSpPr>
        <p:spPr>
          <a:xfrm>
            <a:off x="8763000" y="3517900"/>
            <a:ext cx="6096000" cy="706755"/>
          </a:xfrm>
          <a:prstGeom prst="rect">
            <a:avLst/>
          </a:prstGeom>
          <a:noFill/>
        </p:spPr>
        <p:txBody>
          <a:bodyPr wrap="square" rtlCol="0">
            <a:spAutoFit/>
          </a:bodyPr>
          <a:p>
            <a:r>
              <a:rPr lang="en-US" altLang="zh-CN" sz="4000"/>
              <a:t>2</a:t>
            </a:r>
            <a:r>
              <a:rPr lang="zh-CN" altLang="en-US" sz="4000"/>
              <a:t>、Thoughts and methods</a:t>
            </a:r>
            <a:endParaRPr lang="zh-CN" altLang="en-US" sz="4000"/>
          </a:p>
        </p:txBody>
      </p:sp>
      <p:sp>
        <p:nvSpPr>
          <p:cNvPr id="6" name="文本框 5"/>
          <p:cNvSpPr txBox="1"/>
          <p:nvPr/>
        </p:nvSpPr>
        <p:spPr>
          <a:xfrm>
            <a:off x="8763000" y="5041900"/>
            <a:ext cx="6096000" cy="706755"/>
          </a:xfrm>
          <a:prstGeom prst="rect">
            <a:avLst/>
          </a:prstGeom>
          <a:noFill/>
        </p:spPr>
        <p:txBody>
          <a:bodyPr wrap="square" rtlCol="0">
            <a:spAutoFit/>
          </a:bodyPr>
          <a:p>
            <a:r>
              <a:rPr lang="en-US" altLang="zh-CN" sz="4000"/>
              <a:t>3</a:t>
            </a:r>
            <a:r>
              <a:rPr lang="zh-CN" altLang="en-US" sz="4000"/>
              <a:t>、Specific steps</a:t>
            </a:r>
            <a:endParaRPr lang="zh-CN" altLang="en-US" sz="4000"/>
          </a:p>
        </p:txBody>
      </p:sp>
      <p:sp>
        <p:nvSpPr>
          <p:cNvPr id="7" name="文本框 6"/>
          <p:cNvSpPr txBox="1"/>
          <p:nvPr/>
        </p:nvSpPr>
        <p:spPr>
          <a:xfrm>
            <a:off x="8834755" y="6489700"/>
            <a:ext cx="6096000" cy="706755"/>
          </a:xfrm>
          <a:prstGeom prst="rect">
            <a:avLst/>
          </a:prstGeom>
          <a:noFill/>
        </p:spPr>
        <p:txBody>
          <a:bodyPr wrap="square" rtlCol="0">
            <a:spAutoFit/>
          </a:bodyPr>
          <a:p>
            <a:r>
              <a:rPr lang="en-US" altLang="zh-CN" sz="4000"/>
              <a:t>4</a:t>
            </a:r>
            <a:r>
              <a:rPr lang="zh-CN" altLang="en-US" sz="4000"/>
              <a:t>、Research achievement</a:t>
            </a:r>
            <a:endParaRPr lang="zh-CN" altLang="en-US" sz="4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sp>
        <p:nvSpPr>
          <p:cNvPr id="7" name="TextBox 7"/>
          <p:cNvSpPr txBox="1"/>
          <p:nvPr/>
        </p:nvSpPr>
        <p:spPr>
          <a:xfrm>
            <a:off x="11320145" y="1873250"/>
            <a:ext cx="6012180" cy="7129780"/>
          </a:xfrm>
          <a:prstGeom prst="rect">
            <a:avLst/>
          </a:prstGeom>
        </p:spPr>
        <p:txBody>
          <a:bodyPr wrap="square" lIns="0" tIns="0" rIns="0" bIns="0" rtlCol="0" anchor="t">
            <a:noAutofit/>
          </a:bodyPr>
          <a:lstStyle/>
          <a:p>
            <a:pPr algn="l">
              <a:lnSpc>
                <a:spcPts val="3025"/>
              </a:lnSpc>
            </a:pPr>
            <a:r>
              <a:rPr sz="3600">
                <a:solidFill>
                  <a:srgbClr val="737373"/>
                </a:solidFill>
                <a:ea typeface="思源黑体 1" panose="020B0500000000000000" charset="-122"/>
              </a:rPr>
              <a:t>The figure shows the confusion matrix of different methods in the real image and the reconstructed image. The two variants of EMOCA (detail and roughness) outperform other methods in accuracy and show a lower degree of confusion on non-diagonal lines. Compared to other methods, EMOCA is better at distinguishing between different expressions, especially when it comes to fear, disgust, and anger. However, the reconstruction of distinguishing between disgust and anger remains challenging.</a:t>
            </a:r>
            <a:endParaRPr sz="3600">
              <a:solidFill>
                <a:srgbClr val="737373"/>
              </a:solidFill>
              <a:ea typeface="思源黑体 1" panose="020B0500000000000000" charset="-122"/>
            </a:endParaRPr>
          </a:p>
        </p:txBody>
      </p:sp>
      <p:sp>
        <p:nvSpPr>
          <p:cNvPr id="17" name="TextBox 17"/>
          <p:cNvSpPr txBox="1"/>
          <p:nvPr/>
        </p:nvSpPr>
        <p:spPr>
          <a:xfrm>
            <a:off x="1028700" y="485775"/>
            <a:ext cx="9658985" cy="717550"/>
          </a:xfrm>
          <a:prstGeom prst="rect">
            <a:avLst/>
          </a:prstGeom>
        </p:spPr>
        <p:txBody>
          <a:bodyPr lIns="0" tIns="0" rIns="0" bIns="0" rtlCol="0" anchor="t">
            <a:spAutoFit/>
          </a:bodyPr>
          <a:lstStyle/>
          <a:p>
            <a:pPr algn="l">
              <a:lnSpc>
                <a:spcPts val="5600"/>
              </a:lnSpc>
            </a:pPr>
            <a:r>
              <a:rPr lang="en-US" sz="4000" spc="800">
                <a:solidFill>
                  <a:srgbClr val="34455F"/>
                </a:solidFill>
                <a:uFillTx/>
                <a:ea typeface="仿宋" panose="02010609060101010101" charset="-122"/>
                <a:sym typeface="+mn-ea"/>
              </a:rPr>
              <a:t>Research achievement</a:t>
            </a:r>
            <a:endParaRPr lang="zh-CN" altLang="en-US" sz="4000" spc="796">
              <a:solidFill>
                <a:srgbClr val="34455F"/>
              </a:solidFill>
              <a:latin typeface="仿宋" panose="02010609060101010101" charset="-122"/>
              <a:ea typeface="仿宋" panose="02010609060101010101" charset="-122"/>
            </a:endParaRPr>
          </a:p>
        </p:txBody>
      </p:sp>
      <p:pic>
        <p:nvPicPr>
          <p:cNvPr id="24" name="图片 23" descr="校徽 嘉庚体校名带英文"/>
          <p:cNvPicPr>
            <a:picLocks noChangeAspect="1"/>
          </p:cNvPicPr>
          <p:nvPr/>
        </p:nvPicPr>
        <p:blipFill>
          <a:blip r:embed="rId2"/>
          <a:stretch>
            <a:fillRect/>
          </a:stretch>
        </p:blipFill>
        <p:spPr>
          <a:xfrm>
            <a:off x="14859000" y="342900"/>
            <a:ext cx="3336925" cy="927735"/>
          </a:xfrm>
          <a:prstGeom prst="rect">
            <a:avLst/>
          </a:prstGeom>
        </p:spPr>
      </p:pic>
      <p:pic>
        <p:nvPicPr>
          <p:cNvPr id="9" name="图片 8"/>
          <p:cNvPicPr>
            <a:picLocks noChangeAspect="1"/>
          </p:cNvPicPr>
          <p:nvPr/>
        </p:nvPicPr>
        <p:blipFill>
          <a:blip r:embed="rId3"/>
          <a:stretch>
            <a:fillRect/>
          </a:stretch>
        </p:blipFill>
        <p:spPr>
          <a:xfrm>
            <a:off x="1661160" y="1437005"/>
            <a:ext cx="8719185" cy="79171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noFill/>
        </p:spPr>
      </p:sp>
      <p:grpSp>
        <p:nvGrpSpPr>
          <p:cNvPr id="5" name="Group 5"/>
          <p:cNvGrpSpPr/>
          <p:nvPr/>
        </p:nvGrpSpPr>
        <p:grpSpPr>
          <a:xfrm>
            <a:off x="1924414" y="5825892"/>
            <a:ext cx="7419611" cy="198111"/>
            <a:chOff x="0" y="0"/>
            <a:chExt cx="2019519" cy="53923"/>
          </a:xfrm>
        </p:grpSpPr>
        <p:sp>
          <p:nvSpPr>
            <p:cNvPr id="6" name="Freeform 6"/>
            <p:cNvSpPr/>
            <p:nvPr/>
          </p:nvSpPr>
          <p:spPr>
            <a:xfrm>
              <a:off x="0" y="0"/>
              <a:ext cx="2019519" cy="53923"/>
            </a:xfrm>
            <a:custGeom>
              <a:avLst/>
              <a:gdLst/>
              <a:ahLst/>
              <a:cxnLst/>
              <a:rect l="l" t="t" r="r" b="b"/>
              <a:pathLst>
                <a:path w="2019519" h="53923">
                  <a:moveTo>
                    <a:pt x="26962" y="0"/>
                  </a:moveTo>
                  <a:lnTo>
                    <a:pt x="1992557" y="0"/>
                  </a:lnTo>
                  <a:cubicBezTo>
                    <a:pt x="2007447" y="0"/>
                    <a:pt x="2019519" y="12071"/>
                    <a:pt x="2019519" y="26962"/>
                  </a:cubicBezTo>
                  <a:lnTo>
                    <a:pt x="2019519" y="26962"/>
                  </a:lnTo>
                  <a:cubicBezTo>
                    <a:pt x="2019519" y="34112"/>
                    <a:pt x="2016678" y="40970"/>
                    <a:pt x="2011622" y="46026"/>
                  </a:cubicBezTo>
                  <a:cubicBezTo>
                    <a:pt x="2006566" y="51083"/>
                    <a:pt x="1999708" y="53923"/>
                    <a:pt x="1992557" y="53923"/>
                  </a:cubicBezTo>
                  <a:lnTo>
                    <a:pt x="26962" y="53923"/>
                  </a:lnTo>
                  <a:cubicBezTo>
                    <a:pt x="19811" y="53923"/>
                    <a:pt x="12953" y="51083"/>
                    <a:pt x="7897" y="46026"/>
                  </a:cubicBezTo>
                  <a:cubicBezTo>
                    <a:pt x="2841" y="40970"/>
                    <a:pt x="0" y="34112"/>
                    <a:pt x="0" y="26962"/>
                  </a:cubicBezTo>
                  <a:lnTo>
                    <a:pt x="0" y="26962"/>
                  </a:lnTo>
                  <a:cubicBezTo>
                    <a:pt x="0" y="19811"/>
                    <a:pt x="2841" y="12953"/>
                    <a:pt x="7897" y="7897"/>
                  </a:cubicBezTo>
                  <a:cubicBezTo>
                    <a:pt x="12953" y="2841"/>
                    <a:pt x="19811" y="0"/>
                    <a:pt x="26962" y="0"/>
                  </a:cubicBezTo>
                  <a:close/>
                </a:path>
              </a:pathLst>
            </a:custGeom>
            <a:solidFill>
              <a:srgbClr val="ED9B7F"/>
            </a:solidFill>
            <a:ln cap="rnd">
              <a:noFill/>
              <a:prstDash val="solid"/>
              <a:round/>
            </a:ln>
          </p:spPr>
        </p:sp>
        <p:sp>
          <p:nvSpPr>
            <p:cNvPr id="7" name="TextBox 7"/>
            <p:cNvSpPr txBox="1"/>
            <p:nvPr/>
          </p:nvSpPr>
          <p:spPr>
            <a:xfrm>
              <a:off x="0" y="-47625"/>
              <a:ext cx="2019519" cy="101548"/>
            </a:xfrm>
            <a:prstGeom prst="rect">
              <a:avLst/>
            </a:prstGeom>
          </p:spPr>
          <p:txBody>
            <a:bodyPr lIns="50800" tIns="50800" rIns="50800" bIns="50800" rtlCol="0" anchor="ctr"/>
            <a:lstStyle/>
            <a:p>
              <a:pPr marL="0" lvl="0" indent="0" algn="ctr">
                <a:lnSpc>
                  <a:spcPts val="3210"/>
                </a:lnSpc>
                <a:spcBef>
                  <a:spcPct val="0"/>
                </a:spcBef>
              </a:pPr>
            </a:p>
          </p:txBody>
        </p:sp>
      </p:grpSp>
      <p:sp>
        <p:nvSpPr>
          <p:cNvPr id="9" name="TextBox 9"/>
          <p:cNvSpPr txBox="1"/>
          <p:nvPr/>
        </p:nvSpPr>
        <p:spPr>
          <a:xfrm>
            <a:off x="-219819" y="3406682"/>
            <a:ext cx="15153374" cy="2229485"/>
          </a:xfrm>
          <a:prstGeom prst="rect">
            <a:avLst/>
          </a:prstGeom>
        </p:spPr>
        <p:txBody>
          <a:bodyPr lIns="0" tIns="0" rIns="0" bIns="0" rtlCol="0" anchor="t">
            <a:spAutoFit/>
          </a:bodyPr>
          <a:lstStyle/>
          <a:p>
            <a:pPr algn="ctr">
              <a:lnSpc>
                <a:spcPts val="17385"/>
              </a:lnSpc>
            </a:pPr>
            <a:r>
              <a:rPr lang="en-US" sz="12420" spc="2471">
                <a:solidFill>
                  <a:srgbClr val="34455F"/>
                </a:solidFill>
                <a:ea typeface="胡晓波男神体" panose="02010600030101010101" charset="-122"/>
              </a:rPr>
              <a:t>Thanks</a:t>
            </a:r>
            <a:endParaRPr lang="en-US" sz="12420" spc="2471">
              <a:solidFill>
                <a:srgbClr val="34455F"/>
              </a:solidFill>
              <a:ea typeface="胡晓波男神体" panose="02010600030101010101" charset="-122"/>
            </a:endParaRPr>
          </a:p>
        </p:txBody>
      </p:sp>
      <p:sp>
        <p:nvSpPr>
          <p:cNvPr id="10" name="TextBox 10"/>
          <p:cNvSpPr txBox="1"/>
          <p:nvPr/>
        </p:nvSpPr>
        <p:spPr>
          <a:xfrm>
            <a:off x="1448087" y="6317693"/>
            <a:ext cx="16094960" cy="966470"/>
          </a:xfrm>
          <a:prstGeom prst="rect">
            <a:avLst/>
          </a:prstGeom>
        </p:spPr>
        <p:txBody>
          <a:bodyPr lIns="0" tIns="0" rIns="0" bIns="0" rtlCol="0" anchor="t">
            <a:spAutoFit/>
          </a:bodyPr>
          <a:lstStyle/>
          <a:p>
            <a:pPr algn="l">
              <a:lnSpc>
                <a:spcPts val="3770"/>
              </a:lnSpc>
            </a:pPr>
            <a:r>
              <a:rPr lang="en-US" altLang="zh-CN" sz="3200" b="1" spc="398" dirty="0">
                <a:solidFill>
                  <a:schemeClr val="tx1"/>
                </a:solidFill>
                <a:latin typeface="方正韵动中黑简体" panose="02000000000000000000" charset="-122"/>
                <a:ea typeface="方正韵动中黑简体" panose="02000000000000000000" charset="-122"/>
                <a:cs typeface="方正韵动中黑简体" panose="02000000000000000000" charset="-122"/>
                <a:sym typeface="+mn-ea"/>
              </a:rPr>
              <a:t>Member</a:t>
            </a:r>
            <a:r>
              <a:rPr lang="zh-CN" altLang="en-US" sz="3200" b="1" spc="398" dirty="0">
                <a:solidFill>
                  <a:schemeClr val="tx1"/>
                </a:solidFill>
                <a:latin typeface="方正韵动中黑简体" panose="02000000000000000000" charset="-122"/>
                <a:ea typeface="方正韵动中黑简体" panose="02000000000000000000" charset="-122"/>
                <a:cs typeface="方正韵动中黑简体" panose="02000000000000000000" charset="-122"/>
                <a:sym typeface="+mn-ea"/>
              </a:rPr>
              <a:t>：卢思宇、朱彦同、邵弈宁、孙康乐</a:t>
            </a:r>
            <a:endParaRPr lang="en-US" sz="3200" b="1" spc="398" dirty="0">
              <a:solidFill>
                <a:schemeClr val="tx1"/>
              </a:solidFill>
              <a:latin typeface="思源宋体 Medium" panose="02020500000000000000" charset="-122"/>
              <a:ea typeface="思源宋体 Medium" panose="02020500000000000000" charset="-122"/>
            </a:endParaRPr>
          </a:p>
          <a:p>
            <a:pPr algn="l">
              <a:lnSpc>
                <a:spcPts val="3770"/>
              </a:lnSpc>
            </a:pPr>
            <a:endParaRPr lang="en-US" altLang="en-US" sz="3200" b="1" spc="398" dirty="0">
              <a:solidFill>
                <a:schemeClr val="tx1"/>
              </a:solidFill>
              <a:latin typeface="思源宋体 Medium" panose="02020500000000000000" charset="-122"/>
              <a:ea typeface="思源宋体 Medium" panose="020205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3" name="图片 12" descr="3"/>
          <p:cNvPicPr>
            <a:picLocks noChangeAspect="1"/>
          </p:cNvPicPr>
          <p:nvPr/>
        </p:nvPicPr>
        <p:blipFill>
          <a:blip r:embed="rId1"/>
          <a:stretch>
            <a:fillRect/>
          </a:stretch>
        </p:blipFill>
        <p:spPr>
          <a:xfrm>
            <a:off x="0" y="-38100"/>
            <a:ext cx="18388330" cy="10343515"/>
          </a:xfrm>
          <a:prstGeom prst="rect">
            <a:avLst/>
          </a:prstGeom>
        </p:spPr>
      </p:pic>
      <p:grpSp>
        <p:nvGrpSpPr>
          <p:cNvPr id="2" name="Group 2"/>
          <p:cNvGrpSpPr/>
          <p:nvPr/>
        </p:nvGrpSpPr>
        <p:grpSpPr>
          <a:xfrm>
            <a:off x="0" y="0"/>
            <a:ext cx="5671783" cy="10287000"/>
            <a:chOff x="0" y="0"/>
            <a:chExt cx="1493803" cy="2709333"/>
          </a:xfrm>
        </p:grpSpPr>
        <p:sp>
          <p:nvSpPr>
            <p:cNvPr id="3" name="Freeform 3"/>
            <p:cNvSpPr/>
            <p:nvPr/>
          </p:nvSpPr>
          <p:spPr>
            <a:xfrm>
              <a:off x="0" y="0"/>
              <a:ext cx="1493803" cy="2709333"/>
            </a:xfrm>
            <a:custGeom>
              <a:avLst/>
              <a:gdLst/>
              <a:ahLst/>
              <a:cxnLst/>
              <a:rect l="l" t="t" r="r" b="b"/>
              <a:pathLst>
                <a:path w="1493803" h="2709333">
                  <a:moveTo>
                    <a:pt x="0" y="0"/>
                  </a:moveTo>
                  <a:lnTo>
                    <a:pt x="1493803" y="0"/>
                  </a:lnTo>
                  <a:lnTo>
                    <a:pt x="1493803" y="2709333"/>
                  </a:lnTo>
                  <a:lnTo>
                    <a:pt x="0" y="2709333"/>
                  </a:lnTo>
                  <a:close/>
                </a:path>
              </a:pathLst>
            </a:custGeom>
            <a:solidFill>
              <a:srgbClr val="ED9B7F"/>
            </a:solidFill>
          </p:spPr>
        </p:sp>
        <p:sp>
          <p:nvSpPr>
            <p:cNvPr id="4" name="TextBox 4"/>
            <p:cNvSpPr txBox="1"/>
            <p:nvPr/>
          </p:nvSpPr>
          <p:spPr>
            <a:xfrm>
              <a:off x="0" y="-47625"/>
              <a:ext cx="1493803" cy="2756958"/>
            </a:xfrm>
            <a:prstGeom prst="rect">
              <a:avLst/>
            </a:prstGeom>
          </p:spPr>
          <p:txBody>
            <a:bodyPr lIns="50800" tIns="50800" rIns="50800" bIns="50800" rtlCol="0" anchor="ctr"/>
            <a:lstStyle/>
            <a:p>
              <a:pPr algn="ctr">
                <a:lnSpc>
                  <a:spcPts val="3210"/>
                </a:lnSpc>
              </a:pPr>
            </a:p>
          </p:txBody>
        </p:sp>
      </p:grpSp>
      <p:sp>
        <p:nvSpPr>
          <p:cNvPr id="5" name="Freeform 5"/>
          <p:cNvSpPr/>
          <p:nvPr/>
        </p:nvSpPr>
        <p:spPr>
          <a:xfrm>
            <a:off x="5997338" y="4990168"/>
            <a:ext cx="11261962" cy="321942"/>
          </a:xfrm>
          <a:custGeom>
            <a:avLst/>
            <a:gdLst/>
            <a:ahLst/>
            <a:cxnLst/>
            <a:rect l="l" t="t" r="r" b="b"/>
            <a:pathLst>
              <a:path w="11261962" h="321942">
                <a:moveTo>
                  <a:pt x="0" y="0"/>
                </a:moveTo>
                <a:lnTo>
                  <a:pt x="11261962" y="0"/>
                </a:lnTo>
                <a:lnTo>
                  <a:pt x="11261962" y="321942"/>
                </a:lnTo>
                <a:lnTo>
                  <a:pt x="0" y="321942"/>
                </a:lnTo>
                <a:lnTo>
                  <a:pt x="0" y="0"/>
                </a:lnTo>
                <a:close/>
              </a:path>
            </a:pathLst>
          </a:custGeom>
          <a:blipFill>
            <a:blip r:embed="rId2"/>
            <a:stretch>
              <a:fillRect r="-4711" b="-2340425"/>
            </a:stretch>
          </a:blipFill>
        </p:spPr>
      </p:sp>
      <p:sp>
        <p:nvSpPr>
          <p:cNvPr id="7" name="TextBox 7"/>
          <p:cNvSpPr txBox="1"/>
          <p:nvPr/>
        </p:nvSpPr>
        <p:spPr>
          <a:xfrm>
            <a:off x="7115175" y="3014980"/>
            <a:ext cx="11856085" cy="1743075"/>
          </a:xfrm>
          <a:prstGeom prst="rect">
            <a:avLst/>
          </a:prstGeom>
        </p:spPr>
        <p:txBody>
          <a:bodyPr wrap="square" lIns="0" tIns="0" rIns="0" bIns="0" rtlCol="0" anchor="t">
            <a:spAutoFit/>
          </a:bodyPr>
          <a:lstStyle/>
          <a:p>
            <a:pPr algn="l">
              <a:lnSpc>
                <a:spcPts val="13595"/>
              </a:lnSpc>
            </a:pPr>
            <a:r>
              <a:rPr lang="zh-CN" altLang="en-US" sz="7200">
                <a:sym typeface="+mn-ea"/>
              </a:rPr>
              <a:t>Background and significance</a:t>
            </a:r>
            <a:endParaRPr lang="en-US" sz="7200" spc="1932">
              <a:solidFill>
                <a:srgbClr val="34455F"/>
              </a:solidFill>
              <a:ea typeface="胡晓波男神体" panose="02010600030101010101" charset="-122"/>
            </a:endParaRPr>
          </a:p>
        </p:txBody>
      </p:sp>
      <p:sp>
        <p:nvSpPr>
          <p:cNvPr id="12" name="Freeform 12"/>
          <p:cNvSpPr/>
          <p:nvPr/>
        </p:nvSpPr>
        <p:spPr>
          <a:xfrm>
            <a:off x="0" y="0"/>
            <a:ext cx="5365141" cy="10287000"/>
          </a:xfrm>
          <a:custGeom>
            <a:avLst/>
            <a:gdLst/>
            <a:ahLst/>
            <a:cxnLst/>
            <a:rect l="l" t="t" r="r" b="b"/>
            <a:pathLst>
              <a:path w="5365141" h="10287000">
                <a:moveTo>
                  <a:pt x="0" y="0"/>
                </a:moveTo>
                <a:lnTo>
                  <a:pt x="5365141" y="0"/>
                </a:lnTo>
                <a:lnTo>
                  <a:pt x="5365141" y="10287000"/>
                </a:lnTo>
                <a:lnTo>
                  <a:pt x="0" y="10287000"/>
                </a:lnTo>
                <a:lnTo>
                  <a:pt x="0" y="0"/>
                </a:lnTo>
                <a:close/>
              </a:path>
            </a:pathLst>
          </a:custGeom>
          <a:blipFill>
            <a:blip r:embed="rId3">
              <a:alphaModFix amt="83000"/>
            </a:blip>
            <a:stretch>
              <a:fillRect l="-21111" r="-21111"/>
            </a:stretch>
          </a:blipFill>
        </p:spPr>
      </p:sp>
      <p:sp>
        <p:nvSpPr>
          <p:cNvPr id="9" name="TextBox 7"/>
          <p:cNvSpPr txBox="1"/>
          <p:nvPr/>
        </p:nvSpPr>
        <p:spPr>
          <a:xfrm>
            <a:off x="5817870" y="2933700"/>
            <a:ext cx="1297305" cy="1743075"/>
          </a:xfrm>
          <a:prstGeom prst="rect">
            <a:avLst/>
          </a:prstGeom>
        </p:spPr>
        <p:txBody>
          <a:bodyPr wrap="square" lIns="0" tIns="0" rIns="0" bIns="0" rtlCol="0" anchor="t">
            <a:spAutoFit/>
          </a:bodyPr>
          <a:lstStyle/>
          <a:p>
            <a:pPr algn="l">
              <a:lnSpc>
                <a:spcPts val="13595"/>
              </a:lnSpc>
            </a:pPr>
            <a:r>
              <a:rPr lang="zh-CN" altLang="en-US" sz="9500" b="1" spc="1932">
                <a:solidFill>
                  <a:srgbClr val="885850"/>
                </a:solidFill>
                <a:latin typeface="黑体" panose="02010609060101010101" charset="-122"/>
                <a:ea typeface="黑体" panose="02010609060101010101" charset="-122"/>
              </a:rPr>
              <a:t>①</a:t>
            </a:r>
            <a:endParaRPr lang="zh-CN" altLang="en-US" sz="9500" b="1" spc="1932">
              <a:solidFill>
                <a:srgbClr val="885850"/>
              </a:solidFill>
              <a:latin typeface="黑体" panose="02010609060101010101" charset="-122"/>
              <a:ea typeface="黑体" panose="0201060906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grpSp>
        <p:nvGrpSpPr>
          <p:cNvPr id="19" name="Group 19"/>
          <p:cNvGrpSpPr/>
          <p:nvPr/>
        </p:nvGrpSpPr>
        <p:grpSpPr>
          <a:xfrm>
            <a:off x="11972581" y="2655454"/>
            <a:ext cx="4246783" cy="5305643"/>
            <a:chOff x="0" y="0"/>
            <a:chExt cx="5662377" cy="7074191"/>
          </a:xfrm>
        </p:grpSpPr>
        <p:pic>
          <p:nvPicPr>
            <p:cNvPr id="20" name="Picture 20"/>
            <p:cNvPicPr>
              <a:picLocks noChangeAspect="1"/>
            </p:cNvPicPr>
            <p:nvPr/>
          </p:nvPicPr>
          <p:blipFill>
            <a:blip r:embed="rId2"/>
            <a:srcRect t="1604" b="1604"/>
            <a:stretch>
              <a:fillRect/>
            </a:stretch>
          </p:blipFill>
          <p:spPr>
            <a:xfrm>
              <a:off x="0" y="0"/>
              <a:ext cx="5662377" cy="7074191"/>
            </a:xfrm>
            <a:prstGeom prst="rect">
              <a:avLst/>
            </a:prstGeom>
          </p:spPr>
        </p:pic>
      </p:grpSp>
      <p:sp>
        <p:nvSpPr>
          <p:cNvPr id="21" name="TextBox 21"/>
          <p:cNvSpPr txBox="1"/>
          <p:nvPr/>
        </p:nvSpPr>
        <p:spPr>
          <a:xfrm>
            <a:off x="2438206" y="2095638"/>
            <a:ext cx="8522820" cy="2200275"/>
          </a:xfrm>
          <a:prstGeom prst="rect">
            <a:avLst/>
          </a:prstGeom>
        </p:spPr>
        <p:txBody>
          <a:bodyPr lIns="0" tIns="0" rIns="0" bIns="0" rtlCol="0" anchor="t">
            <a:spAutoFit/>
          </a:bodyPr>
          <a:lstStyle/>
          <a:p>
            <a:pPr algn="l">
              <a:lnSpc>
                <a:spcPts val="2860"/>
              </a:lnSpc>
            </a:pPr>
            <a:r>
              <a:rPr lang="zh-CN" altLang="en-US" sz="2800" spc="113" dirty="0">
                <a:solidFill>
                  <a:srgbClr val="737373"/>
                </a:solidFill>
                <a:ea typeface="思源黑体 1" panose="020B0500000000000000" charset="-122"/>
              </a:rPr>
              <a:t>Expression recognition refers to the selection of expression states from still photos or video sequences to determine the emotional and psychological changes of the character. Can a computer accomplish a similar task? The answer is yes, but it needs to be trained to recognize emotions.</a:t>
            </a:r>
            <a:endParaRPr lang="zh-CN" altLang="en-US" sz="2800" spc="113" dirty="0">
              <a:solidFill>
                <a:srgbClr val="737373"/>
              </a:solidFill>
              <a:ea typeface="思源黑体 1" panose="020B0500000000000000" charset="-122"/>
            </a:endParaRPr>
          </a:p>
        </p:txBody>
      </p:sp>
      <p:sp>
        <p:nvSpPr>
          <p:cNvPr id="31" name="TextBox 31"/>
          <p:cNvSpPr txBox="1"/>
          <p:nvPr/>
        </p:nvSpPr>
        <p:spPr>
          <a:xfrm>
            <a:off x="1066800" y="0"/>
            <a:ext cx="9658985" cy="1743075"/>
          </a:xfrm>
          <a:prstGeom prst="rect">
            <a:avLst/>
          </a:prstGeom>
        </p:spPr>
        <p:txBody>
          <a:bodyPr lIns="0" tIns="0" rIns="0" bIns="0" rtlCol="0" anchor="t">
            <a:spAutoFit/>
          </a:bodyPr>
          <a:lstStyle/>
          <a:p>
            <a:pPr algn="l">
              <a:lnSpc>
                <a:spcPts val="13595"/>
              </a:lnSpc>
            </a:pPr>
            <a:r>
              <a:rPr lang="zh-CN" altLang="en-US" sz="4000">
                <a:sym typeface="+mn-ea"/>
              </a:rPr>
              <a:t>Background and significance</a:t>
            </a:r>
            <a:endParaRPr lang="en-US" sz="4000" spc="796">
              <a:solidFill>
                <a:srgbClr val="34455F"/>
              </a:solidFill>
              <a:ea typeface="胡晓波男神体" panose="02010600030101010101" charset="-122"/>
            </a:endParaRPr>
          </a:p>
        </p:txBody>
      </p:sp>
      <p:pic>
        <p:nvPicPr>
          <p:cNvPr id="32" name="图片 31" descr="校徽 嘉庚体校名带英文"/>
          <p:cNvPicPr>
            <a:picLocks noChangeAspect="1"/>
          </p:cNvPicPr>
          <p:nvPr/>
        </p:nvPicPr>
        <p:blipFill>
          <a:blip r:embed="rId3"/>
          <a:stretch>
            <a:fillRect/>
          </a:stretch>
        </p:blipFill>
        <p:spPr>
          <a:xfrm>
            <a:off x="14859000" y="342900"/>
            <a:ext cx="3336925" cy="927735"/>
          </a:xfrm>
          <a:prstGeom prst="rect">
            <a:avLst/>
          </a:prstGeom>
        </p:spPr>
      </p:pic>
      <p:pic>
        <p:nvPicPr>
          <p:cNvPr id="33" name="图片 32"/>
          <p:cNvPicPr>
            <a:picLocks noChangeAspect="1"/>
          </p:cNvPicPr>
          <p:nvPr/>
        </p:nvPicPr>
        <p:blipFill>
          <a:blip r:embed="rId4"/>
          <a:stretch>
            <a:fillRect/>
          </a:stretch>
        </p:blipFill>
        <p:spPr>
          <a:xfrm>
            <a:off x="2571750" y="4408805"/>
            <a:ext cx="7321550" cy="4899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12" name="图片 11" descr="3"/>
          <p:cNvPicPr>
            <a:picLocks noChangeAspect="1"/>
          </p:cNvPicPr>
          <p:nvPr/>
        </p:nvPicPr>
        <p:blipFill>
          <a:blip r:embed="rId1"/>
          <a:stretch>
            <a:fillRect/>
          </a:stretch>
        </p:blipFill>
        <p:spPr>
          <a:xfrm>
            <a:off x="0" y="-38100"/>
            <a:ext cx="18388330" cy="10343515"/>
          </a:xfrm>
          <a:prstGeom prst="rect">
            <a:avLst/>
          </a:prstGeom>
        </p:spPr>
      </p:pic>
      <p:sp>
        <p:nvSpPr>
          <p:cNvPr id="2" name="Freeform 2"/>
          <p:cNvSpPr/>
          <p:nvPr/>
        </p:nvSpPr>
        <p:spPr>
          <a:xfrm>
            <a:off x="5997338" y="4990168"/>
            <a:ext cx="11261962" cy="321942"/>
          </a:xfrm>
          <a:custGeom>
            <a:avLst/>
            <a:gdLst/>
            <a:ahLst/>
            <a:cxnLst/>
            <a:rect l="l" t="t" r="r" b="b"/>
            <a:pathLst>
              <a:path w="11261962" h="321942">
                <a:moveTo>
                  <a:pt x="0" y="0"/>
                </a:moveTo>
                <a:lnTo>
                  <a:pt x="11261962" y="0"/>
                </a:lnTo>
                <a:lnTo>
                  <a:pt x="11261962" y="321942"/>
                </a:lnTo>
                <a:lnTo>
                  <a:pt x="0" y="321942"/>
                </a:lnTo>
                <a:lnTo>
                  <a:pt x="0" y="0"/>
                </a:lnTo>
                <a:close/>
              </a:path>
            </a:pathLst>
          </a:custGeom>
          <a:blipFill>
            <a:blip r:embed="rId2"/>
            <a:stretch>
              <a:fillRect r="-4711" b="-2340425"/>
            </a:stretch>
          </a:blipFill>
        </p:spPr>
      </p:sp>
      <p:grpSp>
        <p:nvGrpSpPr>
          <p:cNvPr id="4" name="Group 4"/>
          <p:cNvGrpSpPr/>
          <p:nvPr/>
        </p:nvGrpSpPr>
        <p:grpSpPr>
          <a:xfrm>
            <a:off x="0" y="0"/>
            <a:ext cx="5671783" cy="10287000"/>
            <a:chOff x="0" y="0"/>
            <a:chExt cx="1493803" cy="2709333"/>
          </a:xfrm>
        </p:grpSpPr>
        <p:sp>
          <p:nvSpPr>
            <p:cNvPr id="5" name="Freeform 5"/>
            <p:cNvSpPr/>
            <p:nvPr/>
          </p:nvSpPr>
          <p:spPr>
            <a:xfrm>
              <a:off x="0" y="0"/>
              <a:ext cx="1493803" cy="2709333"/>
            </a:xfrm>
            <a:custGeom>
              <a:avLst/>
              <a:gdLst/>
              <a:ahLst/>
              <a:cxnLst/>
              <a:rect l="l" t="t" r="r" b="b"/>
              <a:pathLst>
                <a:path w="1493803" h="2709333">
                  <a:moveTo>
                    <a:pt x="0" y="0"/>
                  </a:moveTo>
                  <a:lnTo>
                    <a:pt x="1493803" y="0"/>
                  </a:lnTo>
                  <a:lnTo>
                    <a:pt x="1493803" y="2709333"/>
                  </a:lnTo>
                  <a:lnTo>
                    <a:pt x="0" y="2709333"/>
                  </a:lnTo>
                  <a:close/>
                </a:path>
              </a:pathLst>
            </a:custGeom>
            <a:solidFill>
              <a:srgbClr val="ED9B7F"/>
            </a:solidFill>
          </p:spPr>
        </p:sp>
        <p:sp>
          <p:nvSpPr>
            <p:cNvPr id="6" name="TextBox 6"/>
            <p:cNvSpPr txBox="1"/>
            <p:nvPr/>
          </p:nvSpPr>
          <p:spPr>
            <a:xfrm>
              <a:off x="0" y="-47625"/>
              <a:ext cx="1493803" cy="2756958"/>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21688" y="-54471"/>
            <a:ext cx="5434965" cy="10341610"/>
          </a:xfrm>
          <a:custGeom>
            <a:avLst/>
            <a:gdLst>
              <a:gd name="connsiteX0" fmla="*/ 0 w 8559"/>
              <a:gd name="connsiteY0" fmla="*/ 0 h 16286"/>
              <a:gd name="connsiteX1" fmla="*/ 8559 w 8559"/>
              <a:gd name="connsiteY1" fmla="*/ 41 h 16286"/>
              <a:gd name="connsiteX2" fmla="*/ 8559 w 8559"/>
              <a:gd name="connsiteY2" fmla="*/ 16286 h 16286"/>
              <a:gd name="connsiteX3" fmla="*/ 25 w 8559"/>
              <a:gd name="connsiteY3" fmla="*/ 16274 h 16286"/>
              <a:gd name="connsiteX4" fmla="*/ 0 w 8559"/>
              <a:gd name="connsiteY4" fmla="*/ 0 h 1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9" h="16286">
                <a:moveTo>
                  <a:pt x="0" y="0"/>
                </a:moveTo>
                <a:lnTo>
                  <a:pt x="8559" y="41"/>
                </a:lnTo>
                <a:lnTo>
                  <a:pt x="8559" y="16286"/>
                </a:lnTo>
                <a:lnTo>
                  <a:pt x="25" y="16274"/>
                </a:lnTo>
                <a:lnTo>
                  <a:pt x="0" y="0"/>
                </a:lnTo>
                <a:close/>
              </a:path>
            </a:pathLst>
          </a:custGeom>
          <a:blipFill>
            <a:blip r:embed="rId3">
              <a:alphaModFix amt="81000"/>
            </a:blip>
            <a:stretch>
              <a:fillRect l="-10355" r="-102377" b="-4405"/>
            </a:stretch>
          </a:blipFill>
        </p:spPr>
      </p:sp>
      <p:sp>
        <p:nvSpPr>
          <p:cNvPr id="10" name="TextBox 7"/>
          <p:cNvSpPr txBox="1"/>
          <p:nvPr/>
        </p:nvSpPr>
        <p:spPr>
          <a:xfrm>
            <a:off x="7115175" y="3014980"/>
            <a:ext cx="11856085" cy="1743075"/>
          </a:xfrm>
          <a:prstGeom prst="rect">
            <a:avLst/>
          </a:prstGeom>
        </p:spPr>
        <p:txBody>
          <a:bodyPr wrap="square" lIns="0" tIns="0" rIns="0" bIns="0" rtlCol="0" anchor="t">
            <a:spAutoFit/>
          </a:bodyPr>
          <a:lstStyle/>
          <a:p>
            <a:pPr algn="l">
              <a:lnSpc>
                <a:spcPts val="13595"/>
              </a:lnSpc>
            </a:pPr>
            <a:r>
              <a:rPr lang="zh-CN" altLang="en-US" sz="8800">
                <a:sym typeface="+mn-ea"/>
              </a:rPr>
              <a:t>Thoughts and methods</a:t>
            </a:r>
            <a:endParaRPr lang="en-US" sz="8800" spc="1932">
              <a:solidFill>
                <a:srgbClr val="34455F"/>
              </a:solidFill>
              <a:ea typeface="胡晓波男神体" panose="02010600030101010101" charset="-122"/>
            </a:endParaRPr>
          </a:p>
        </p:txBody>
      </p:sp>
      <p:sp>
        <p:nvSpPr>
          <p:cNvPr id="13" name="TextBox 7"/>
          <p:cNvSpPr txBox="1"/>
          <p:nvPr/>
        </p:nvSpPr>
        <p:spPr>
          <a:xfrm>
            <a:off x="5817870" y="2933700"/>
            <a:ext cx="1297305" cy="1743075"/>
          </a:xfrm>
          <a:prstGeom prst="rect">
            <a:avLst/>
          </a:prstGeom>
        </p:spPr>
        <p:txBody>
          <a:bodyPr wrap="square" lIns="0" tIns="0" rIns="0" bIns="0" rtlCol="0" anchor="t">
            <a:spAutoFit/>
          </a:bodyPr>
          <a:lstStyle/>
          <a:p>
            <a:pPr algn="l">
              <a:lnSpc>
                <a:spcPts val="13595"/>
              </a:lnSpc>
            </a:pPr>
            <a:r>
              <a:rPr lang="zh-CN" altLang="en-US" sz="9500" b="1" spc="1932">
                <a:solidFill>
                  <a:srgbClr val="885850"/>
                </a:solidFill>
                <a:latin typeface="黑体" panose="02010609060101010101" charset="-122"/>
                <a:ea typeface="黑体" panose="02010609060101010101" charset="-122"/>
              </a:rPr>
              <a:t>②</a:t>
            </a:r>
            <a:endParaRPr lang="zh-CN" altLang="en-US" sz="9500" b="1" spc="1932">
              <a:solidFill>
                <a:srgbClr val="885850"/>
              </a:solidFill>
              <a:latin typeface="黑体" panose="02010609060101010101" charset="-122"/>
              <a:ea typeface="黑体" panose="0201060906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53" name="图片 52" descr="4"/>
          <p:cNvPicPr>
            <a:picLocks noChangeAspect="1"/>
          </p:cNvPicPr>
          <p:nvPr/>
        </p:nvPicPr>
        <p:blipFill>
          <a:blip r:embed="rId1"/>
          <a:stretch>
            <a:fillRect/>
          </a:stretch>
        </p:blipFill>
        <p:spPr>
          <a:xfrm>
            <a:off x="0" y="-36830"/>
            <a:ext cx="18418810" cy="10360660"/>
          </a:xfrm>
          <a:prstGeom prst="rect">
            <a:avLst/>
          </a:prstGeom>
        </p:spPr>
      </p:pic>
      <p:sp>
        <p:nvSpPr>
          <p:cNvPr id="4" name="TextBox 4"/>
          <p:cNvSpPr txBox="1"/>
          <p:nvPr/>
        </p:nvSpPr>
        <p:spPr>
          <a:xfrm>
            <a:off x="1028700" y="485775"/>
            <a:ext cx="9658985" cy="717550"/>
          </a:xfrm>
          <a:prstGeom prst="rect">
            <a:avLst/>
          </a:prstGeom>
        </p:spPr>
        <p:txBody>
          <a:bodyPr lIns="0" tIns="0" rIns="0" bIns="0" rtlCol="0" anchor="t">
            <a:spAutoFit/>
          </a:bodyPr>
          <a:lstStyle/>
          <a:p>
            <a:pPr algn="l">
              <a:lnSpc>
                <a:spcPts val="5600"/>
              </a:lnSpc>
            </a:pPr>
            <a:r>
              <a:rPr lang="zh-CN" altLang="en-US" sz="4000">
                <a:sym typeface="+mn-ea"/>
              </a:rPr>
              <a:t>Thoughts and methods</a:t>
            </a:r>
            <a:endParaRPr lang="en-US" sz="4000" spc="796">
              <a:solidFill>
                <a:srgbClr val="34455F"/>
              </a:solidFill>
              <a:ea typeface="胡晓波男神体" panose="02010600030101010101" charset="-122"/>
            </a:endParaRPr>
          </a:p>
        </p:txBody>
      </p:sp>
      <p:sp>
        <p:nvSpPr>
          <p:cNvPr id="19" name="TextBox 19"/>
          <p:cNvSpPr txBox="1"/>
          <p:nvPr/>
        </p:nvSpPr>
        <p:spPr>
          <a:xfrm>
            <a:off x="9868535" y="2019300"/>
            <a:ext cx="7894320" cy="7755890"/>
          </a:xfrm>
          <a:prstGeom prst="rect">
            <a:avLst/>
          </a:prstGeom>
        </p:spPr>
        <p:txBody>
          <a:bodyPr wrap="square" lIns="0" tIns="0" rIns="0" bIns="0" rtlCol="0" anchor="t">
            <a:spAutoFit/>
          </a:bodyPr>
          <a:lstStyle/>
          <a:p>
            <a:pPr algn="l">
              <a:lnSpc>
                <a:spcPts val="2880"/>
              </a:lnSpc>
            </a:pPr>
            <a:r>
              <a:rPr sz="2800" b="1" spc="63" dirty="0">
                <a:solidFill>
                  <a:srgbClr val="545454"/>
                </a:solidFill>
                <a:latin typeface="仿宋" panose="02010609060101010101" charset="-122"/>
                <a:ea typeface="仿宋" panose="02010609060101010101" charset="-122"/>
                <a:cs typeface="仿宋" panose="02010609060101010101" charset="-122"/>
              </a:rPr>
              <a:t>Convolutional neural network (CNN) is one of the representative algorithms of deep learning, which has the characteristics of representational learning and shift-invariant classification. In face emotion recognition, the advantages of CNN include efficient feature extraction, strong adaptability and high accuracy. It can handle images of various sizes and resolutions, and has a certain degree of robustness to light, Angle and background changes. Some lightweight CNN models can also realize real-time face emotion recognition, which is suitable for rapid response scenarios such as video surveillance and facial recognition access control. In addition, the CNN model can further improve the performance of emotion recognition by adjusting the network structure, increasing the amount of data or introducing transfer learning.</a:t>
            </a:r>
            <a:endParaRPr sz="2800" b="1" spc="63" dirty="0">
              <a:solidFill>
                <a:srgbClr val="545454"/>
              </a:solidFill>
              <a:latin typeface="仿宋" panose="02010609060101010101" charset="-122"/>
              <a:ea typeface="仿宋" panose="02010609060101010101" charset="-122"/>
              <a:cs typeface="仿宋" panose="02010609060101010101" charset="-122"/>
            </a:endParaRPr>
          </a:p>
        </p:txBody>
      </p:sp>
      <p:pic>
        <p:nvPicPr>
          <p:cNvPr id="2" name="图片 1" descr="校徽 嘉庚体校名带英文"/>
          <p:cNvPicPr>
            <a:picLocks noChangeAspect="1"/>
          </p:cNvPicPr>
          <p:nvPr/>
        </p:nvPicPr>
        <p:blipFill>
          <a:blip r:embed="rId2"/>
          <a:stretch>
            <a:fillRect/>
          </a:stretch>
        </p:blipFill>
        <p:spPr>
          <a:xfrm>
            <a:off x="14859000" y="342900"/>
            <a:ext cx="3336925" cy="927735"/>
          </a:xfrm>
          <a:prstGeom prst="rect">
            <a:avLst/>
          </a:prstGeom>
        </p:spPr>
      </p:pic>
      <p:pic>
        <p:nvPicPr>
          <p:cNvPr id="3" name="图片 2"/>
          <p:cNvPicPr>
            <a:picLocks noChangeAspect="1"/>
          </p:cNvPicPr>
          <p:nvPr/>
        </p:nvPicPr>
        <p:blipFill>
          <a:blip r:embed="rId3"/>
          <a:stretch>
            <a:fillRect/>
          </a:stretch>
        </p:blipFill>
        <p:spPr>
          <a:xfrm>
            <a:off x="1155364" y="2501229"/>
            <a:ext cx="8204872" cy="6172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12" name="图片 11" descr="3"/>
          <p:cNvPicPr>
            <a:picLocks noChangeAspect="1"/>
          </p:cNvPicPr>
          <p:nvPr/>
        </p:nvPicPr>
        <p:blipFill>
          <a:blip r:embed="rId1"/>
          <a:stretch>
            <a:fillRect/>
          </a:stretch>
        </p:blipFill>
        <p:spPr>
          <a:xfrm>
            <a:off x="0" y="-38100"/>
            <a:ext cx="18388330" cy="10343515"/>
          </a:xfrm>
          <a:prstGeom prst="rect">
            <a:avLst/>
          </a:prstGeom>
        </p:spPr>
      </p:pic>
      <p:sp>
        <p:nvSpPr>
          <p:cNvPr id="2" name="Freeform 2"/>
          <p:cNvSpPr/>
          <p:nvPr/>
        </p:nvSpPr>
        <p:spPr>
          <a:xfrm>
            <a:off x="5997338" y="4990168"/>
            <a:ext cx="11261962" cy="321942"/>
          </a:xfrm>
          <a:custGeom>
            <a:avLst/>
            <a:gdLst/>
            <a:ahLst/>
            <a:cxnLst/>
            <a:rect l="l" t="t" r="r" b="b"/>
            <a:pathLst>
              <a:path w="11261962" h="321942">
                <a:moveTo>
                  <a:pt x="0" y="0"/>
                </a:moveTo>
                <a:lnTo>
                  <a:pt x="11261962" y="0"/>
                </a:lnTo>
                <a:lnTo>
                  <a:pt x="11261962" y="321942"/>
                </a:lnTo>
                <a:lnTo>
                  <a:pt x="0" y="321942"/>
                </a:lnTo>
                <a:lnTo>
                  <a:pt x="0" y="0"/>
                </a:lnTo>
                <a:close/>
              </a:path>
            </a:pathLst>
          </a:custGeom>
          <a:blipFill>
            <a:blip r:embed="rId2"/>
            <a:stretch>
              <a:fillRect r="-4711" b="-2340425"/>
            </a:stretch>
          </a:blipFill>
        </p:spPr>
      </p:sp>
      <p:grpSp>
        <p:nvGrpSpPr>
          <p:cNvPr id="3" name="Group 3"/>
          <p:cNvGrpSpPr/>
          <p:nvPr/>
        </p:nvGrpSpPr>
        <p:grpSpPr>
          <a:xfrm>
            <a:off x="0" y="0"/>
            <a:ext cx="5671783" cy="10287000"/>
            <a:chOff x="0" y="0"/>
            <a:chExt cx="1493803" cy="2709333"/>
          </a:xfrm>
        </p:grpSpPr>
        <p:sp>
          <p:nvSpPr>
            <p:cNvPr id="4" name="Freeform 4"/>
            <p:cNvSpPr/>
            <p:nvPr/>
          </p:nvSpPr>
          <p:spPr>
            <a:xfrm>
              <a:off x="0" y="0"/>
              <a:ext cx="1493803" cy="2709333"/>
            </a:xfrm>
            <a:custGeom>
              <a:avLst/>
              <a:gdLst/>
              <a:ahLst/>
              <a:cxnLst/>
              <a:rect l="l" t="t" r="r" b="b"/>
              <a:pathLst>
                <a:path w="1493803" h="2709333">
                  <a:moveTo>
                    <a:pt x="0" y="0"/>
                  </a:moveTo>
                  <a:lnTo>
                    <a:pt x="1493803" y="0"/>
                  </a:lnTo>
                  <a:lnTo>
                    <a:pt x="1493803" y="2709333"/>
                  </a:lnTo>
                  <a:lnTo>
                    <a:pt x="0" y="2709333"/>
                  </a:lnTo>
                  <a:close/>
                </a:path>
              </a:pathLst>
            </a:custGeom>
            <a:solidFill>
              <a:srgbClr val="ED9B7F"/>
            </a:solidFill>
          </p:spPr>
        </p:sp>
        <p:sp>
          <p:nvSpPr>
            <p:cNvPr id="5" name="TextBox 5"/>
            <p:cNvSpPr txBox="1"/>
            <p:nvPr/>
          </p:nvSpPr>
          <p:spPr>
            <a:xfrm>
              <a:off x="0" y="-47625"/>
              <a:ext cx="1493803" cy="2756958"/>
            </a:xfrm>
            <a:prstGeom prst="rect">
              <a:avLst/>
            </a:prstGeom>
          </p:spPr>
          <p:txBody>
            <a:bodyPr lIns="50800" tIns="50800" rIns="50800" bIns="50800" rtlCol="0" anchor="ctr"/>
            <a:lstStyle/>
            <a:p>
              <a:pPr algn="ctr">
                <a:lnSpc>
                  <a:spcPts val="3210"/>
                </a:lnSpc>
              </a:pPr>
            </a:p>
          </p:txBody>
        </p:sp>
      </p:grpSp>
      <p:sp>
        <p:nvSpPr>
          <p:cNvPr id="11" name="Freeform 11"/>
          <p:cNvSpPr/>
          <p:nvPr/>
        </p:nvSpPr>
        <p:spPr>
          <a:xfrm>
            <a:off x="-68580" y="-17780"/>
            <a:ext cx="5481320" cy="10332085"/>
          </a:xfrm>
          <a:custGeom>
            <a:avLst/>
            <a:gdLst>
              <a:gd name="connsiteX0" fmla="*/ 0 w 8548"/>
              <a:gd name="connsiteY0" fmla="*/ 26 h 16228"/>
              <a:gd name="connsiteX1" fmla="*/ 8548 w 8548"/>
              <a:gd name="connsiteY1" fmla="*/ 0 h 16228"/>
              <a:gd name="connsiteX2" fmla="*/ 8548 w 8548"/>
              <a:gd name="connsiteY2" fmla="*/ 16228 h 16228"/>
              <a:gd name="connsiteX3" fmla="*/ 123 w 8548"/>
              <a:gd name="connsiteY3" fmla="*/ 16125 h 16228"/>
              <a:gd name="connsiteX4" fmla="*/ 0 w 8548"/>
              <a:gd name="connsiteY4" fmla="*/ 26 h 16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8" h="16228">
                <a:moveTo>
                  <a:pt x="0" y="26"/>
                </a:moveTo>
                <a:lnTo>
                  <a:pt x="8548" y="0"/>
                </a:lnTo>
                <a:lnTo>
                  <a:pt x="8548" y="16228"/>
                </a:lnTo>
                <a:lnTo>
                  <a:pt x="123" y="16125"/>
                </a:lnTo>
                <a:lnTo>
                  <a:pt x="0" y="26"/>
                </a:lnTo>
                <a:close/>
              </a:path>
            </a:pathLst>
          </a:custGeom>
          <a:blipFill>
            <a:blip r:embed="rId3"/>
            <a:stretch>
              <a:fillRect r="-59693"/>
            </a:stretch>
          </a:blipFill>
        </p:spPr>
      </p:sp>
      <p:sp>
        <p:nvSpPr>
          <p:cNvPr id="8" name="TextBox 7"/>
          <p:cNvSpPr txBox="1"/>
          <p:nvPr/>
        </p:nvSpPr>
        <p:spPr>
          <a:xfrm>
            <a:off x="7115175" y="3014980"/>
            <a:ext cx="11856085" cy="1743075"/>
          </a:xfrm>
          <a:prstGeom prst="rect">
            <a:avLst/>
          </a:prstGeom>
        </p:spPr>
        <p:txBody>
          <a:bodyPr wrap="square" lIns="0" tIns="0" rIns="0" bIns="0" rtlCol="0" anchor="t">
            <a:spAutoFit/>
          </a:bodyPr>
          <a:lstStyle/>
          <a:p>
            <a:pPr algn="l">
              <a:lnSpc>
                <a:spcPts val="13595"/>
              </a:lnSpc>
            </a:pPr>
            <a:r>
              <a:rPr lang="zh-CN" altLang="en-US" sz="9710">
                <a:sym typeface="+mn-ea"/>
              </a:rPr>
              <a:t>Specific steps</a:t>
            </a:r>
            <a:endParaRPr lang="en-US" sz="9710" spc="1932" dirty="0">
              <a:solidFill>
                <a:srgbClr val="34455F"/>
              </a:solidFill>
              <a:ea typeface="胡晓波男神体" panose="02010600030101010101" charset="-122"/>
            </a:endParaRPr>
          </a:p>
        </p:txBody>
      </p:sp>
      <p:sp>
        <p:nvSpPr>
          <p:cNvPr id="13" name="TextBox 7"/>
          <p:cNvSpPr txBox="1"/>
          <p:nvPr/>
        </p:nvSpPr>
        <p:spPr>
          <a:xfrm>
            <a:off x="5817870" y="2933700"/>
            <a:ext cx="1297305" cy="1743075"/>
          </a:xfrm>
          <a:prstGeom prst="rect">
            <a:avLst/>
          </a:prstGeom>
        </p:spPr>
        <p:txBody>
          <a:bodyPr wrap="square" lIns="0" tIns="0" rIns="0" bIns="0" rtlCol="0" anchor="t">
            <a:spAutoFit/>
          </a:bodyPr>
          <a:lstStyle/>
          <a:p>
            <a:pPr algn="l">
              <a:lnSpc>
                <a:spcPts val="13595"/>
              </a:lnSpc>
            </a:pPr>
            <a:r>
              <a:rPr lang="zh-CN" altLang="en-US" sz="9500" b="1" spc="1932">
                <a:solidFill>
                  <a:srgbClr val="885850"/>
                </a:solidFill>
                <a:latin typeface="黑体" panose="02010609060101010101" charset="-122"/>
                <a:ea typeface="黑体" panose="02010609060101010101" charset="-122"/>
              </a:rPr>
              <a:t>③</a:t>
            </a:r>
            <a:endParaRPr lang="zh-CN" altLang="en-US" sz="9500" b="1" spc="1932">
              <a:solidFill>
                <a:srgbClr val="885850"/>
              </a:solidFill>
              <a:latin typeface="黑体" panose="02010609060101010101" charset="-122"/>
              <a:ea typeface="黑体" panose="020106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sp>
        <p:nvSpPr>
          <p:cNvPr id="17" name="TextBox 17"/>
          <p:cNvSpPr txBox="1"/>
          <p:nvPr/>
        </p:nvSpPr>
        <p:spPr>
          <a:xfrm>
            <a:off x="1028700" y="485775"/>
            <a:ext cx="9658985" cy="717550"/>
          </a:xfrm>
          <a:prstGeom prst="rect">
            <a:avLst/>
          </a:prstGeom>
        </p:spPr>
        <p:txBody>
          <a:bodyPr lIns="0" tIns="0" rIns="0" bIns="0" rtlCol="0" anchor="t">
            <a:spAutoFit/>
          </a:bodyPr>
          <a:lstStyle/>
          <a:p>
            <a:pPr algn="l">
              <a:lnSpc>
                <a:spcPts val="5600"/>
              </a:lnSpc>
            </a:pPr>
            <a:r>
              <a:rPr lang="zh-CN" altLang="en-US" sz="4000" spc="796" dirty="0">
                <a:solidFill>
                  <a:srgbClr val="34455F"/>
                </a:solidFill>
                <a:latin typeface="黑体" panose="02010609060101010101" charset="-122"/>
                <a:ea typeface="黑体" panose="02010609060101010101" charset="-122"/>
              </a:rPr>
              <a:t>Image processing</a:t>
            </a:r>
            <a:endParaRPr lang="zh-CN" altLang="en-US" sz="4000" spc="796" dirty="0">
              <a:solidFill>
                <a:srgbClr val="34455F"/>
              </a:solidFill>
              <a:latin typeface="黑体" panose="02010609060101010101" charset="-122"/>
              <a:ea typeface="黑体" panose="02010609060101010101" charset="-122"/>
            </a:endParaRPr>
          </a:p>
        </p:txBody>
      </p:sp>
      <p:pic>
        <p:nvPicPr>
          <p:cNvPr id="24" name="图片 23" descr="校徽 嘉庚体校名带英文"/>
          <p:cNvPicPr>
            <a:picLocks noChangeAspect="1"/>
          </p:cNvPicPr>
          <p:nvPr/>
        </p:nvPicPr>
        <p:blipFill>
          <a:blip r:embed="rId2"/>
          <a:stretch>
            <a:fillRect/>
          </a:stretch>
        </p:blipFill>
        <p:spPr>
          <a:xfrm>
            <a:off x="14859000" y="342900"/>
            <a:ext cx="3336925" cy="927735"/>
          </a:xfrm>
          <a:prstGeom prst="rect">
            <a:avLst/>
          </a:prstGeom>
        </p:spPr>
      </p:pic>
      <p:pic>
        <p:nvPicPr>
          <p:cNvPr id="18" name="图片 17"/>
          <p:cNvPicPr>
            <a:picLocks noChangeAspect="1"/>
          </p:cNvPicPr>
          <p:nvPr/>
        </p:nvPicPr>
        <p:blipFill>
          <a:blip r:embed="rId3"/>
          <a:stretch>
            <a:fillRect/>
          </a:stretch>
        </p:blipFill>
        <p:spPr>
          <a:xfrm>
            <a:off x="1022350" y="1751330"/>
            <a:ext cx="12158980" cy="7263765"/>
          </a:xfrm>
          <a:prstGeom prst="rect">
            <a:avLst/>
          </a:prstGeom>
        </p:spPr>
      </p:pic>
      <p:sp>
        <p:nvSpPr>
          <p:cNvPr id="2" name="文本框 1"/>
          <p:cNvSpPr txBox="1"/>
          <p:nvPr/>
        </p:nvSpPr>
        <p:spPr>
          <a:xfrm>
            <a:off x="13390880" y="1671320"/>
            <a:ext cx="4629150" cy="736409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700">
                <a:latin typeface="Arial" panose="020B0604020202020204" pitchFamily="34" charset="0"/>
                <a:ea typeface="微软雅黑" panose="020B0503020204020204" charset="-122"/>
              </a:rPr>
              <a:t>Image data enhancement using the ImageDataGenerator class in Keras. First, the training datagen is defined to include operations such as scaling, rotating, offsetting, clipping, zooming, and random horizontal flipping. Then, the data is read from the training directory and the image size is set to 48x48 pixels, using the multi-class classification mode. An index for each category is printed. The verification set is automatically allocated by 25% of the training set.</a:t>
            </a:r>
            <a:endParaRPr lang="zh-CN" altLang="en-US" sz="2700">
              <a:latin typeface="Arial" panose="020B0604020202020204" pitchFamily="34" charset="0"/>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4ED"/>
        </a:solidFill>
        <a:effectLst/>
      </p:bgPr>
    </p:bg>
    <p:spTree>
      <p:nvGrpSpPr>
        <p:cNvPr id="1" name=""/>
        <p:cNvGrpSpPr/>
        <p:nvPr/>
      </p:nvGrpSpPr>
      <p:grpSpPr>
        <a:xfrm>
          <a:off x="0" y="0"/>
          <a:ext cx="0" cy="0"/>
          <a:chOff x="0" y="0"/>
          <a:chExt cx="0" cy="0"/>
        </a:xfrm>
      </p:grpSpPr>
      <p:pic>
        <p:nvPicPr>
          <p:cNvPr id="36" name="图片 35" descr="3。。"/>
          <p:cNvPicPr>
            <a:picLocks noChangeAspect="1"/>
          </p:cNvPicPr>
          <p:nvPr/>
        </p:nvPicPr>
        <p:blipFill>
          <a:blip r:embed="rId1"/>
          <a:stretch>
            <a:fillRect/>
          </a:stretch>
        </p:blipFill>
        <p:spPr>
          <a:xfrm>
            <a:off x="-18415" y="-38100"/>
            <a:ext cx="18317210" cy="10303510"/>
          </a:xfrm>
          <a:prstGeom prst="rect">
            <a:avLst/>
          </a:prstGeom>
        </p:spPr>
      </p:pic>
      <p:sp>
        <p:nvSpPr>
          <p:cNvPr id="17" name="TextBox 17"/>
          <p:cNvSpPr txBox="1"/>
          <p:nvPr/>
        </p:nvSpPr>
        <p:spPr>
          <a:xfrm>
            <a:off x="1028700" y="485775"/>
            <a:ext cx="9658985" cy="717550"/>
          </a:xfrm>
          <a:prstGeom prst="rect">
            <a:avLst/>
          </a:prstGeom>
        </p:spPr>
        <p:txBody>
          <a:bodyPr lIns="0" tIns="0" rIns="0" bIns="0" rtlCol="0" anchor="t">
            <a:spAutoFit/>
          </a:bodyPr>
          <a:lstStyle/>
          <a:p>
            <a:pPr algn="l">
              <a:lnSpc>
                <a:spcPts val="5600"/>
              </a:lnSpc>
            </a:pPr>
            <a:r>
              <a:rPr lang="zh-CN" altLang="en-US" sz="4000" spc="796" dirty="0">
                <a:solidFill>
                  <a:srgbClr val="34455F"/>
                </a:solidFill>
                <a:latin typeface="黑体" panose="02010609060101010101" charset="-122"/>
                <a:ea typeface="黑体" panose="02010609060101010101" charset="-122"/>
              </a:rPr>
              <a:t>Model construction</a:t>
            </a:r>
            <a:endParaRPr lang="zh-CN" altLang="en-US" sz="4000" spc="796" dirty="0">
              <a:solidFill>
                <a:srgbClr val="34455F"/>
              </a:solidFill>
              <a:latin typeface="黑体" panose="02010609060101010101" charset="-122"/>
              <a:ea typeface="黑体" panose="02010609060101010101" charset="-122"/>
            </a:endParaRPr>
          </a:p>
        </p:txBody>
      </p:sp>
      <p:pic>
        <p:nvPicPr>
          <p:cNvPr id="24" name="图片 23" descr="校徽 嘉庚体校名带英文"/>
          <p:cNvPicPr>
            <a:picLocks noChangeAspect="1"/>
          </p:cNvPicPr>
          <p:nvPr/>
        </p:nvPicPr>
        <p:blipFill>
          <a:blip r:embed="rId2"/>
          <a:stretch>
            <a:fillRect/>
          </a:stretch>
        </p:blipFill>
        <p:spPr>
          <a:xfrm>
            <a:off x="14859000" y="342900"/>
            <a:ext cx="3336925" cy="927735"/>
          </a:xfrm>
          <a:prstGeom prst="rect">
            <a:avLst/>
          </a:prstGeom>
        </p:spPr>
      </p:pic>
      <p:pic>
        <p:nvPicPr>
          <p:cNvPr id="5" name="图片 4"/>
          <p:cNvPicPr>
            <a:picLocks noChangeAspect="1"/>
          </p:cNvPicPr>
          <p:nvPr/>
        </p:nvPicPr>
        <p:blipFill>
          <a:blip r:embed="rId3"/>
          <a:stretch>
            <a:fillRect/>
          </a:stretch>
        </p:blipFill>
        <p:spPr>
          <a:xfrm>
            <a:off x="914400" y="1304290"/>
            <a:ext cx="8406765" cy="3915410"/>
          </a:xfrm>
          <a:prstGeom prst="rect">
            <a:avLst/>
          </a:prstGeom>
        </p:spPr>
      </p:pic>
      <p:pic>
        <p:nvPicPr>
          <p:cNvPr id="7" name="图片 6"/>
          <p:cNvPicPr>
            <a:picLocks noChangeAspect="1"/>
          </p:cNvPicPr>
          <p:nvPr/>
        </p:nvPicPr>
        <p:blipFill>
          <a:blip r:embed="rId4"/>
          <a:stretch>
            <a:fillRect/>
          </a:stretch>
        </p:blipFill>
        <p:spPr>
          <a:xfrm>
            <a:off x="10287000" y="4610100"/>
            <a:ext cx="7353939" cy="5053569"/>
          </a:xfrm>
          <a:prstGeom prst="rect">
            <a:avLst/>
          </a:prstGeom>
        </p:spPr>
      </p:pic>
      <p:sp>
        <p:nvSpPr>
          <p:cNvPr id="2" name="文本框 1"/>
          <p:cNvSpPr txBox="1"/>
          <p:nvPr/>
        </p:nvSpPr>
        <p:spPr>
          <a:xfrm>
            <a:off x="914400" y="5676900"/>
            <a:ext cx="8407400" cy="3874770"/>
          </a:xfrm>
          <a:prstGeom prst="rect">
            <a:avLst/>
          </a:prstGeom>
          <a:noFill/>
        </p:spPr>
        <p:txBody>
          <a:bodyPr wrap="square" rtlCol="0">
            <a:noAutofit/>
          </a:bodyPr>
          <a:p>
            <a:r>
              <a:rPr lang="zh-CN" altLang="en-US" sz="2800"/>
              <a:t>This code defines a Keras model with multiple convolution layers, pooling layers, fully connected layers, and discard layers. The convolution layer extracts the local features of the image, the pooling layer reduces the size of the feature map, the fully connected layer integrates the features and classifies them, and the discarded layer prevents overfitting. The final fully connected layer has 7 neurons and uses softmax activation function output for multi-class classification.</a:t>
            </a:r>
            <a:endParaRPr lang="zh-CN" altLang="en-US" sz="2800"/>
          </a:p>
        </p:txBody>
      </p:sp>
      <p:sp>
        <p:nvSpPr>
          <p:cNvPr id="3" name="文本框 2"/>
          <p:cNvSpPr txBox="1"/>
          <p:nvPr/>
        </p:nvSpPr>
        <p:spPr>
          <a:xfrm>
            <a:off x="10325735" y="1654810"/>
            <a:ext cx="7286625" cy="2733040"/>
          </a:xfrm>
          <a:prstGeom prst="rect">
            <a:avLst/>
          </a:prstGeom>
          <a:noFill/>
        </p:spPr>
        <p:txBody>
          <a:bodyPr wrap="square" rtlCol="0">
            <a:noAutofit/>
          </a:bodyPr>
          <a:p>
            <a:r>
              <a:rPr lang="zh-CN" altLang="en-US" sz="2800"/>
              <a:t>This is a model structure diagram showing the type of each layer (such as conv2d, max_pooling2d, and so on), the number of parameters, and the output shape.</a:t>
            </a:r>
            <a:endParaRPr lang="zh-CN" altLang="en-US" sz="2800"/>
          </a:p>
        </p:txBody>
      </p:sp>
    </p:spTree>
  </p:cSld>
  <p:clrMapOvr>
    <a:masterClrMapping/>
  </p:clrMapOvr>
</p:sld>
</file>

<file path=ppt/tags/tag1.xml><?xml version="1.0" encoding="utf-8"?>
<p:tagLst xmlns:p="http://schemas.openxmlformats.org/presentationml/2006/main">
  <p:tag name="COMMONDATA" val="eyJoZGlkIjoiNGE3NDZkZDMxMzdhZTI5MjVlMjQwOGFjMTEzY2FiYzQifQ=="/>
  <p:tag name="RESOURCE_RECORD_KEY" val="{&quot;13&quot;:[4364954]}"/>
  <p:tag name="commondata" val="eyJoZGlkIjoiOGI4NjI5OTBmMDM1ODFlMDkzNDFlZTFiMWNhZWU5ZT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4076</Words>
  <Application>WPS 演示</Application>
  <PresentationFormat>自定义</PresentationFormat>
  <Paragraphs>89</Paragraphs>
  <Slides>21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Arial</vt:lpstr>
      <vt:lpstr>宋体</vt:lpstr>
      <vt:lpstr>Wingdings</vt:lpstr>
      <vt:lpstr>方正韵动中黑简体</vt:lpstr>
      <vt:lpstr>思源宋体 Medium</vt:lpstr>
      <vt:lpstr>胡晓波男神体</vt:lpstr>
      <vt:lpstr>黑体</vt:lpstr>
      <vt:lpstr>思源黑体 1</vt:lpstr>
      <vt:lpstr>仿宋</vt:lpstr>
      <vt:lpstr>微软雅黑</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蓝色莫兰迪课堂汇报演示文稿</dc:title>
  <dc:creator>王宇博</dc:creator>
  <cp:lastModifiedBy>好酒不溅</cp:lastModifiedBy>
  <cp:revision>13</cp:revision>
  <dcterms:created xsi:type="dcterms:W3CDTF">2024-06-04T16:20:00Z</dcterms:created>
  <dcterms:modified xsi:type="dcterms:W3CDTF">2024-06-20T14:07:57Z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4758FD9A40E547079F97412CC00C7F20_13</vt:lpwstr>
  </property>
  <property fmtid="{D5CDD505-2E9C-101B-9397-08002B2CF9AE}" pid="3" name="KSOProductBuildVer">
    <vt:lpwstr>2052-12.1.0.16929</vt:lpwstr>
  </property>
</Properties>
</file>